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8" r:id="rId28"/>
    <p:sldId id="283" r:id="rId29"/>
    <p:sldId id="290" r:id="rId30"/>
    <p:sldId id="285" r:id="rId31"/>
    <p:sldId id="286" r:id="rId32"/>
    <p:sldId id="287" r:id="rId33"/>
  </p:sldIdLst>
  <p:sldSz cx="18288000" cy="10287000"/>
  <p:notesSz cx="6858000" cy="9144000"/>
  <p:embeddedFontLs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Montserrat Bold Italics" panose="020B0604020202020204" charset="-52"/>
      <p:regular r:id="rId38"/>
    </p:embeddedFont>
    <p:embeddedFont>
      <p:font typeface="Playfair Display" panose="020B0604020202020204" charset="-52"/>
      <p:regular r:id="rId39"/>
    </p:embeddedFont>
    <p:embeddedFont>
      <p:font typeface="Playfair Display Bold" panose="020B0604020202020204" charset="-52"/>
      <p:regular r:id="rId40"/>
    </p:embeddedFont>
    <p:embeddedFont>
      <p:font typeface="Playfair Display Bold Italics" panose="020B0604020202020204" charset="-52"/>
      <p:regular r:id="rId41"/>
    </p:embeddedFont>
    <p:embeddedFont>
      <p:font typeface="Playfair Display Italics" panose="020B0604020202020204" charset="-52"/>
      <p:regular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3C46"/>
    <a:srgbClr val="133F41"/>
    <a:srgbClr val="1E6366"/>
    <a:srgbClr val="091C25"/>
    <a:srgbClr val="21111E"/>
    <a:srgbClr val="2C221A"/>
    <a:srgbClr val="262312"/>
    <a:srgbClr val="D0AA7D"/>
    <a:srgbClr val="140E1A"/>
    <a:srgbClr val="C5B5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79" autoAdjust="0"/>
    <p:restoredTop sz="94622" autoAdjust="0"/>
  </p:normalViewPr>
  <p:slideViewPr>
    <p:cSldViewPr>
      <p:cViewPr varScale="1">
        <p:scale>
          <a:sx n="64" d="100"/>
          <a:sy n="64" d="100"/>
        </p:scale>
        <p:origin x="114" y="4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5.fntdata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rgbClr val="163C46"/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17927" y="7581900"/>
            <a:ext cx="10178673" cy="61688"/>
          </a:xfrm>
          <a:prstGeom prst="rect">
            <a:avLst/>
          </a:prstGeom>
          <a:solidFill>
            <a:srgbClr val="FFFFFF"/>
          </a:solidFill>
          <a:ln cap="sq">
            <a:noFill/>
            <a:prstDash val="solid"/>
            <a:miter/>
          </a:ln>
        </p:spPr>
      </p:sp>
      <p:sp>
        <p:nvSpPr>
          <p:cNvPr id="5" name="TextBox 5"/>
          <p:cNvSpPr txBox="1"/>
          <p:nvPr/>
        </p:nvSpPr>
        <p:spPr>
          <a:xfrm>
            <a:off x="685800" y="4305300"/>
            <a:ext cx="10864473" cy="30008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000"/>
              </a:lnSpc>
            </a:pPr>
            <a:r>
              <a:rPr lang="en-US" sz="6000" spc="60" dirty="0">
                <a:solidFill>
                  <a:srgbClr val="FFFFFF"/>
                </a:solidFill>
                <a:latin typeface="Playfair Display Bold" panose="020B0604020202020204" charset="-52"/>
                <a:ea typeface="Playfair Display"/>
                <a:cs typeface="Playfair Display"/>
                <a:sym typeface="Playfair Display"/>
              </a:rPr>
              <a:t>ЧЕЛОВЕК КАК ПРОЦЕСС</a:t>
            </a:r>
          </a:p>
          <a:p>
            <a:pPr algn="ctr">
              <a:lnSpc>
                <a:spcPts val="7435"/>
              </a:lnSpc>
            </a:pPr>
            <a:r>
              <a:rPr lang="en-US" sz="7435" spc="74" dirty="0">
                <a:solidFill>
                  <a:srgbClr val="FFFFFF"/>
                </a:solidFill>
                <a:latin typeface="Playfair Display Bold" panose="020B0604020202020204" charset="-52"/>
                <a:ea typeface="Playfair Display"/>
                <a:cs typeface="Playfair Display"/>
                <a:sym typeface="Playfair Display"/>
              </a:rPr>
              <a:t> </a:t>
            </a:r>
          </a:p>
          <a:p>
            <a:pPr>
              <a:lnSpc>
                <a:spcPts val="5000"/>
              </a:lnSpc>
            </a:pPr>
            <a:r>
              <a:rPr lang="en-US" sz="4200" spc="40" dirty="0">
                <a:solidFill>
                  <a:srgbClr val="FFFFFF"/>
                </a:solidFill>
                <a:latin typeface="Playfair Display Bold" panose="020B0604020202020204" charset="-52"/>
                <a:ea typeface="Playfair Display"/>
                <a:cs typeface="Playfair Display"/>
                <a:sym typeface="Playfair Display"/>
              </a:rPr>
              <a:t>АЛЕКСАНДР ВАСИЛЬЕВИЧ СУВОРОВ. АЛГОРИТМИЧЕСКИЙ ЛОГАРИФМ</a:t>
            </a:r>
          </a:p>
        </p:txBody>
      </p:sp>
      <p:grpSp>
        <p:nvGrpSpPr>
          <p:cNvPr id="6" name="Group 3"/>
          <p:cNvGrpSpPr/>
          <p:nvPr/>
        </p:nvGrpSpPr>
        <p:grpSpPr>
          <a:xfrm>
            <a:off x="11059943" y="236870"/>
            <a:ext cx="7228057" cy="9813260"/>
            <a:chOff x="0" y="0"/>
            <a:chExt cx="882621" cy="1198301"/>
          </a:xfrm>
        </p:grpSpPr>
        <p:sp>
          <p:nvSpPr>
            <p:cNvPr id="7" name="Freeform 4"/>
            <p:cNvSpPr/>
            <p:nvPr/>
          </p:nvSpPr>
          <p:spPr>
            <a:xfrm>
              <a:off x="0" y="0"/>
              <a:ext cx="882621" cy="1198301"/>
            </a:xfrm>
            <a:custGeom>
              <a:avLst/>
              <a:gdLst/>
              <a:ahLst/>
              <a:cxnLst/>
              <a:rect l="l" t="t" r="r" b="b"/>
              <a:pathLst>
                <a:path w="882621" h="1198301">
                  <a:moveTo>
                    <a:pt x="62598" y="0"/>
                  </a:moveTo>
                  <a:lnTo>
                    <a:pt x="820023" y="0"/>
                  </a:lnTo>
                  <a:cubicBezTo>
                    <a:pt x="854595" y="0"/>
                    <a:pt x="882621" y="28026"/>
                    <a:pt x="882621" y="62598"/>
                  </a:cubicBezTo>
                  <a:lnTo>
                    <a:pt x="882621" y="1135703"/>
                  </a:lnTo>
                  <a:cubicBezTo>
                    <a:pt x="882621" y="1170275"/>
                    <a:pt x="854595" y="1198301"/>
                    <a:pt x="820023" y="1198301"/>
                  </a:cubicBezTo>
                  <a:lnTo>
                    <a:pt x="62598" y="1198301"/>
                  </a:lnTo>
                  <a:cubicBezTo>
                    <a:pt x="28026" y="1198301"/>
                    <a:pt x="0" y="1170275"/>
                    <a:pt x="0" y="1135703"/>
                  </a:cubicBezTo>
                  <a:lnTo>
                    <a:pt x="0" y="62598"/>
                  </a:lnTo>
                  <a:cubicBezTo>
                    <a:pt x="0" y="28026"/>
                    <a:pt x="28026" y="0"/>
                    <a:pt x="62598" y="0"/>
                  </a:cubicBezTo>
                  <a:close/>
                </a:path>
              </a:pathLst>
            </a:custGeom>
            <a:blipFill>
              <a:blip r:embed="rId2"/>
              <a:stretch>
                <a:fillRect l="-2084" r="-2084"/>
              </a:stretch>
            </a:blipFill>
            <a:effectLst>
              <a:softEdge rad="228600"/>
            </a:effectLst>
          </p:spPr>
          <p:txBody>
            <a:bodyPr/>
            <a:lstStyle/>
            <a:p>
              <a:endParaRPr lang="ru-RU" dirty="0"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460"/>
            <a:ext cx="18288000" cy="10287000"/>
          </a:xfrm>
          <a:prstGeom prst="rect">
            <a:avLst/>
          </a:prstGeom>
          <a:gradFill rotWithShape="1">
            <a:gsLst>
              <a:gs pos="10000">
                <a:srgbClr val="163C46"/>
              </a:gs>
              <a:gs pos="100000">
                <a:schemeClr val="accent5">
                  <a:lumMod val="75000"/>
                </a:schemeClr>
              </a:gs>
            </a:gsLst>
            <a:lin ang="18900000"/>
          </a:gradFill>
        </p:spPr>
      </p:sp>
      <p:grpSp>
        <p:nvGrpSpPr>
          <p:cNvPr id="3" name="Group 3"/>
          <p:cNvGrpSpPr/>
          <p:nvPr/>
        </p:nvGrpSpPr>
        <p:grpSpPr>
          <a:xfrm>
            <a:off x="263895" y="315253"/>
            <a:ext cx="6039402" cy="9592817"/>
            <a:chOff x="0" y="0"/>
            <a:chExt cx="730511" cy="116032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30511" cy="1160324"/>
            </a:xfrm>
            <a:custGeom>
              <a:avLst/>
              <a:gdLst/>
              <a:ahLst/>
              <a:cxnLst/>
              <a:rect l="l" t="t" r="r" b="b"/>
              <a:pathLst>
                <a:path w="730511" h="1160324">
                  <a:moveTo>
                    <a:pt x="0" y="0"/>
                  </a:moveTo>
                  <a:lnTo>
                    <a:pt x="730511" y="0"/>
                  </a:lnTo>
                  <a:lnTo>
                    <a:pt x="730511" y="1160324"/>
                  </a:lnTo>
                  <a:lnTo>
                    <a:pt x="0" y="1160324"/>
                  </a:lnTo>
                  <a:close/>
                </a:path>
              </a:pathLst>
            </a:custGeom>
            <a:blipFill>
              <a:blip r:embed="rId2"/>
              <a:stretch>
                <a:fillRect t="-3982" b="-11535"/>
              </a:stretch>
            </a:blipFill>
            <a:effectLst>
              <a:softEdge rad="203200"/>
            </a:effectLst>
          </p:spPr>
          <p:txBody>
            <a:bodyPr/>
            <a:lstStyle/>
            <a:p>
              <a:endParaRPr lang="ru-RU" dirty="0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1963400" y="927050"/>
            <a:ext cx="3695334" cy="5405030"/>
            <a:chOff x="-78663" y="77349"/>
            <a:chExt cx="848751" cy="1242216"/>
          </a:xfrm>
        </p:grpSpPr>
        <p:sp>
          <p:nvSpPr>
            <p:cNvPr id="6" name="Freeform 6"/>
            <p:cNvSpPr/>
            <p:nvPr/>
          </p:nvSpPr>
          <p:spPr>
            <a:xfrm>
              <a:off x="-78663" y="77349"/>
              <a:ext cx="848751" cy="1242216"/>
            </a:xfrm>
            <a:custGeom>
              <a:avLst/>
              <a:gdLst/>
              <a:ahLst/>
              <a:cxnLst/>
              <a:rect l="l" t="t" r="r" b="b"/>
              <a:pathLst>
                <a:path w="848751" h="1342168">
                  <a:moveTo>
                    <a:pt x="0" y="0"/>
                  </a:moveTo>
                  <a:lnTo>
                    <a:pt x="848751" y="0"/>
                  </a:lnTo>
                  <a:lnTo>
                    <a:pt x="848751" y="1342168"/>
                  </a:lnTo>
                  <a:lnTo>
                    <a:pt x="0" y="1342168"/>
                  </a:lnTo>
                  <a:close/>
                </a:path>
              </a:pathLst>
            </a:custGeom>
            <a:blipFill>
              <a:blip r:embed="rId3"/>
              <a:stretch>
                <a:fillRect l="-4062" r="-4062"/>
              </a:stretch>
            </a:blipFill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3536481" y="7542467"/>
            <a:ext cx="3722819" cy="248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15"/>
              </a:lnSpc>
              <a:spcBef>
                <a:spcPct val="0"/>
              </a:spcBef>
            </a:pPr>
            <a:r>
              <a:rPr lang="ru-RU" sz="1165" b="1" i="1" spc="128" dirty="0">
                <a:solidFill>
                  <a:srgbClr val="464342"/>
                </a:solidFill>
                <a:latin typeface="Montserrat Bold Italics"/>
                <a:ea typeface="Montserrat Bold Italics"/>
                <a:cs typeface="Montserrat Bold Italics"/>
                <a:sym typeface="Montserrat Bold Italics"/>
              </a:rPr>
              <a:t>Сергей Григорьев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5854781" y="7014370"/>
            <a:ext cx="11671219" cy="2590800"/>
            <a:chOff x="5854460" y="7014370"/>
            <a:chExt cx="11404840" cy="2590800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5854460" y="7014370"/>
              <a:ext cx="11404840" cy="2590800"/>
            </a:xfrm>
            <a:prstGeom prst="roundRect">
              <a:avLst/>
            </a:prstGeom>
            <a:solidFill>
              <a:srgbClr val="FFF6F6"/>
            </a:solidFill>
            <a:effectLst>
              <a:outerShdw blurRad="241300" dist="38100" dir="6600000" sx="101000" sy="101000" algn="t" rotWithShape="0">
                <a:prstClr val="black">
                  <a:alpha val="55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6015713" y="7336517"/>
              <a:ext cx="10982974" cy="1946506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4950"/>
                </a:lnSpc>
              </a:pPr>
              <a:r>
                <a:rPr lang="ru-RU" sz="3300" b="1" spc="297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Я привык быть действующим непрестанно, </a:t>
              </a:r>
            </a:p>
            <a:p>
              <a:pPr algn="ctr">
                <a:lnSpc>
                  <a:spcPts val="5250"/>
                </a:lnSpc>
              </a:pPr>
              <a:r>
                <a:rPr lang="ru-RU" sz="3500" b="1" spc="315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тем и питается мой дух! </a:t>
              </a:r>
            </a:p>
            <a:p>
              <a:pPr algn="r">
                <a:lnSpc>
                  <a:spcPts val="4600"/>
                </a:lnSpc>
              </a:pPr>
              <a:r>
                <a:rPr lang="ru-RU" sz="2300" b="1" spc="253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А.В. Суворов</a:t>
              </a:r>
            </a:p>
          </p:txBody>
        </p:sp>
      </p:grp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692E10F-C87C-4C56-9711-07FCDD220C2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8" r="5162"/>
          <a:stretch/>
        </p:blipFill>
        <p:spPr>
          <a:xfrm>
            <a:off x="8229600" y="910187"/>
            <a:ext cx="3482142" cy="543770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rgbClr val="163C46"/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17468" y="2430080"/>
            <a:ext cx="7956236" cy="65285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049"/>
              </a:lnSpc>
            </a:pPr>
            <a:r>
              <a:rPr lang="ru-RU" sz="2699" i="1" spc="188" dirty="0">
                <a:solidFill>
                  <a:srgbClr val="FFF6F6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Допустим многого, описанного в байках, </a:t>
            </a:r>
          </a:p>
          <a:p>
            <a:pPr>
              <a:lnSpc>
                <a:spcPts val="4049"/>
              </a:lnSpc>
            </a:pPr>
            <a:r>
              <a:rPr lang="ru-RU" sz="2699" i="1" spc="188" dirty="0">
                <a:solidFill>
                  <a:srgbClr val="FFF6F6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не могло быть. Но, что же остаётся </a:t>
            </a:r>
          </a:p>
          <a:p>
            <a:pPr>
              <a:lnSpc>
                <a:spcPts val="4049"/>
              </a:lnSpc>
            </a:pPr>
            <a:r>
              <a:rPr lang="ru-RU" sz="2699" i="1" spc="188" dirty="0">
                <a:solidFill>
                  <a:srgbClr val="FFF6F6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от недостоверной легенды? </a:t>
            </a:r>
          </a:p>
          <a:p>
            <a:pPr algn="l">
              <a:lnSpc>
                <a:spcPts val="4049"/>
              </a:lnSpc>
            </a:pPr>
            <a:r>
              <a:rPr lang="ru-RU" sz="2699" i="1" spc="188" dirty="0">
                <a:solidFill>
                  <a:srgbClr val="FFF6F6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Остаётся прежде всего она сама. Вот что рассказывали солдаты про Суворова, </a:t>
            </a:r>
          </a:p>
          <a:p>
            <a:pPr algn="l">
              <a:lnSpc>
                <a:spcPts val="4049"/>
              </a:lnSpc>
            </a:pPr>
            <a:r>
              <a:rPr lang="ru-RU" sz="2699" i="1" spc="188" dirty="0">
                <a:solidFill>
                  <a:srgbClr val="FFF6F6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это записано ещё при его жизни, </a:t>
            </a:r>
          </a:p>
          <a:p>
            <a:pPr algn="l">
              <a:lnSpc>
                <a:spcPts val="4049"/>
              </a:lnSpc>
            </a:pPr>
            <a:r>
              <a:rPr lang="ru-RU" sz="2699" i="1" spc="188" dirty="0">
                <a:solidFill>
                  <a:srgbClr val="FFF6F6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и напечатано после его смерти. Остаётся больше смысл рассказа у бивачного костра. В таких рассказах на роздыхе в походе, солдаты не только передавали о том, </a:t>
            </a:r>
          </a:p>
          <a:p>
            <a:pPr algn="l">
              <a:lnSpc>
                <a:spcPts val="4049"/>
              </a:lnSpc>
            </a:pPr>
            <a:r>
              <a:rPr lang="ru-RU" sz="2699" i="1" spc="188" dirty="0">
                <a:solidFill>
                  <a:srgbClr val="FFF6F6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что было и не было, но и то, что должно быть, и то чему быть не следует...</a:t>
            </a:r>
          </a:p>
          <a:p>
            <a:pPr algn="r">
              <a:lnSpc>
                <a:spcPts val="1955"/>
              </a:lnSpc>
            </a:pPr>
            <a:endParaRPr lang="ru-RU" sz="1700" b="1" spc="134" dirty="0">
              <a:solidFill>
                <a:srgbClr val="FFF6F6"/>
              </a:solidFill>
              <a:latin typeface="Playfair Display Bold"/>
              <a:ea typeface="Playfair Display Bold"/>
              <a:cs typeface="Playfair Display Bold"/>
              <a:sym typeface="Playfair Display Bold"/>
            </a:endParaRPr>
          </a:p>
          <a:p>
            <a:pPr algn="r">
              <a:lnSpc>
                <a:spcPts val="1955"/>
              </a:lnSpc>
            </a:pPr>
            <a:r>
              <a:rPr lang="ru-RU" sz="1700" b="1" spc="134" dirty="0">
                <a:solidFill>
                  <a:srgbClr val="FFF6F6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Сергей Григорьев</a:t>
            </a:r>
          </a:p>
          <a:p>
            <a:pPr algn="r">
              <a:lnSpc>
                <a:spcPts val="1955"/>
              </a:lnSpc>
            </a:pPr>
            <a:r>
              <a:rPr lang="ru-RU" sz="1700" b="1" spc="134" dirty="0">
                <a:solidFill>
                  <a:srgbClr val="FFF6F6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 автор исторической повести </a:t>
            </a:r>
          </a:p>
          <a:p>
            <a:pPr algn="r">
              <a:lnSpc>
                <a:spcPts val="1955"/>
              </a:lnSpc>
            </a:pPr>
            <a:r>
              <a:rPr lang="ru-RU" sz="1700" b="1" spc="134" dirty="0">
                <a:solidFill>
                  <a:srgbClr val="FFF6F6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«Александр Суворов»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517468" y="536101"/>
            <a:ext cx="17787069" cy="9947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279"/>
              </a:lnSpc>
            </a:pPr>
            <a:r>
              <a:rPr lang="en-US" sz="4399" b="1" spc="263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БАЙКИ СОЛДАТСКИЕ. </a:t>
            </a:r>
          </a:p>
          <a:p>
            <a:pPr algn="just">
              <a:lnSpc>
                <a:spcPts val="5279"/>
              </a:lnSpc>
            </a:pPr>
            <a:r>
              <a:rPr lang="en-US" sz="4399" b="1" spc="263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НЕДОСТОВЕРНЫЕ ЛЕГЕНДЫ.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8839200" y="2430080"/>
            <a:ext cx="9149925" cy="6294982"/>
            <a:chOff x="0" y="0"/>
            <a:chExt cx="1741763" cy="1198301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741763" cy="1198301"/>
            </a:xfrm>
            <a:custGeom>
              <a:avLst/>
              <a:gdLst/>
              <a:ahLst/>
              <a:cxnLst/>
              <a:rect l="l" t="t" r="r" b="b"/>
              <a:pathLst>
                <a:path w="1741763" h="1198301">
                  <a:moveTo>
                    <a:pt x="0" y="0"/>
                  </a:moveTo>
                  <a:lnTo>
                    <a:pt x="1741763" y="0"/>
                  </a:lnTo>
                  <a:lnTo>
                    <a:pt x="1741763" y="1198301"/>
                  </a:lnTo>
                  <a:lnTo>
                    <a:pt x="0" y="1198301"/>
                  </a:lnTo>
                  <a:close/>
                </a:path>
              </a:pathLst>
            </a:custGeom>
            <a:blipFill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sharpenSoften amount="2000"/>
                        </a14:imgEffect>
                        <a14:imgEffect>
                          <a14:brightnessContrast bright="-1000"/>
                        </a14:imgEffect>
                      </a14:imgLayer>
                    </a14:imgProps>
                  </a:ext>
                </a:extLst>
              </a:blip>
              <a:stretch>
                <a:fillRect l="-6507" r="-6507"/>
              </a:stretch>
            </a:blipFill>
            <a:effectLst>
              <a:glow>
                <a:schemeClr val="accent1">
                  <a:alpha val="66000"/>
                </a:schemeClr>
              </a:glow>
              <a:softEdge rad="165100"/>
            </a:effectLst>
          </p:spPr>
          <p:txBody>
            <a:bodyPr/>
            <a:lstStyle/>
            <a:p>
              <a:endParaRPr lang="ru-RU" dirty="0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1000">
              <a:srgbClr val="163C46"/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839199" y="2107493"/>
            <a:ext cx="9238461" cy="6072014"/>
            <a:chOff x="15439" y="0"/>
            <a:chExt cx="1871855" cy="1198301"/>
          </a:xfrm>
        </p:grpSpPr>
        <p:sp>
          <p:nvSpPr>
            <p:cNvPr id="3" name="Freeform 3"/>
            <p:cNvSpPr/>
            <p:nvPr/>
          </p:nvSpPr>
          <p:spPr>
            <a:xfrm>
              <a:off x="15439" y="0"/>
              <a:ext cx="1871855" cy="1198301"/>
            </a:xfrm>
            <a:custGeom>
              <a:avLst/>
              <a:gdLst/>
              <a:ahLst/>
              <a:cxnLst/>
              <a:rect l="l" t="t" r="r" b="b"/>
              <a:pathLst>
                <a:path w="1871855" h="1198301">
                  <a:moveTo>
                    <a:pt x="0" y="0"/>
                  </a:moveTo>
                  <a:lnTo>
                    <a:pt x="1871855" y="0"/>
                  </a:lnTo>
                  <a:lnTo>
                    <a:pt x="1871855" y="1198301"/>
                  </a:lnTo>
                  <a:lnTo>
                    <a:pt x="0" y="1198301"/>
                  </a:lnTo>
                  <a:close/>
                </a:path>
              </a:pathLst>
            </a:custGeom>
            <a:blipFill>
              <a:blip r:embed="rId2"/>
              <a:stretch>
                <a:fillRect l="-6596" r="-6596"/>
              </a:stretch>
            </a:blipFill>
            <a:effectLst>
              <a:softEdge rad="215900"/>
            </a:effectLst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762000" y="1181100"/>
            <a:ext cx="7754424" cy="76944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050"/>
              </a:lnSpc>
            </a:pPr>
            <a:r>
              <a:rPr lang="ru-RU" sz="3000" b="1" spc="189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В словаре В.И. Даля «побасёнка» определяется как анекдот, коротенький забавный рассказец. </a:t>
            </a:r>
          </a:p>
          <a:p>
            <a:pPr algn="l">
              <a:lnSpc>
                <a:spcPts val="4050"/>
              </a:lnSpc>
            </a:pPr>
            <a:endParaRPr lang="ru-RU" sz="2700" b="1" spc="189" dirty="0">
              <a:solidFill>
                <a:srgbClr val="FFFFFF"/>
              </a:solidFill>
              <a:latin typeface="Playfair Display Bold"/>
              <a:ea typeface="Playfair Display Bold"/>
              <a:cs typeface="Playfair Display Bold"/>
              <a:sym typeface="Playfair Display Bold"/>
            </a:endParaRPr>
          </a:p>
          <a:p>
            <a:pPr algn="l">
              <a:lnSpc>
                <a:spcPts val="4050"/>
              </a:lnSpc>
            </a:pPr>
            <a:r>
              <a:rPr lang="ru-RU" sz="2700" b="1" i="1" spc="189" dirty="0">
                <a:solidFill>
                  <a:srgbClr val="FFFFFF"/>
                </a:solidFill>
                <a:latin typeface="Playfair Display Bold Italics"/>
                <a:ea typeface="Playfair Display Bold Italics"/>
                <a:cs typeface="Playfair Display Bold Italics"/>
                <a:sym typeface="Playfair Display Bold Italics"/>
              </a:rPr>
              <a:t> </a:t>
            </a:r>
            <a:r>
              <a:rPr lang="ru-RU" sz="2700" i="1" spc="189" dirty="0">
                <a:solidFill>
                  <a:srgbClr val="FFFFFF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Побасёнки! ... А вон протекли века, города и народы снеслись и исчезли с лица земли, как дым унеслось всё, что было, - </a:t>
            </a:r>
          </a:p>
          <a:p>
            <a:pPr algn="l">
              <a:lnSpc>
                <a:spcPts val="4050"/>
              </a:lnSpc>
            </a:pPr>
            <a:r>
              <a:rPr lang="ru-RU" sz="2700" i="1" spc="189" dirty="0">
                <a:solidFill>
                  <a:srgbClr val="FFFFFF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а побасёнки живут и повторяются поныне, и внемлют им мудрые цари, глубокие правители, прекрасный старец </a:t>
            </a:r>
          </a:p>
          <a:p>
            <a:pPr algn="l">
              <a:lnSpc>
                <a:spcPts val="4050"/>
              </a:lnSpc>
            </a:pPr>
            <a:r>
              <a:rPr lang="ru-RU" sz="2700" i="1" spc="189" dirty="0">
                <a:solidFill>
                  <a:srgbClr val="FFFFFF"/>
                </a:solidFill>
                <a:latin typeface="Playfair Display Italics"/>
                <a:ea typeface="Playfair Display Italics"/>
                <a:cs typeface="Playfair Display Italics"/>
                <a:sym typeface="Playfair Display Italics"/>
              </a:rPr>
              <a:t>и полный благородного стремленья юноша. Мир задремал бы без таких побасёнок, обмелела бы жизнь, плесенью и тиной покрылись бы души.</a:t>
            </a:r>
          </a:p>
          <a:p>
            <a:pPr algn="r">
              <a:lnSpc>
                <a:spcPts val="2550"/>
              </a:lnSpc>
            </a:pPr>
            <a:r>
              <a:rPr lang="ru-RU" sz="1700" b="1" spc="119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 Н.В. Гоголь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rgbClr val="163C46"/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878813" y="178898"/>
            <a:ext cx="7156904" cy="9835897"/>
            <a:chOff x="0" y="0"/>
            <a:chExt cx="865682" cy="118972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65682" cy="1189726"/>
            </a:xfrm>
            <a:custGeom>
              <a:avLst/>
              <a:gdLst/>
              <a:ahLst/>
              <a:cxnLst/>
              <a:rect l="l" t="t" r="r" b="b"/>
              <a:pathLst>
                <a:path w="865682" h="1189726">
                  <a:moveTo>
                    <a:pt x="0" y="0"/>
                  </a:moveTo>
                  <a:lnTo>
                    <a:pt x="865682" y="0"/>
                  </a:lnTo>
                  <a:lnTo>
                    <a:pt x="865682" y="1189726"/>
                  </a:lnTo>
                  <a:lnTo>
                    <a:pt x="0" y="1189726"/>
                  </a:lnTo>
                  <a:close/>
                </a:path>
              </a:pathLst>
            </a:custGeom>
            <a:blipFill>
              <a:blip r:embed="rId2"/>
              <a:stretch>
                <a:fillRect t="-4671" b="-4671"/>
              </a:stretch>
            </a:blipFill>
            <a:effectLst>
              <a:softEdge rad="190500"/>
            </a:effectLst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0" y="4726069"/>
            <a:ext cx="10878813" cy="7415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15"/>
              </a:lnSpc>
              <a:spcBef>
                <a:spcPct val="0"/>
              </a:spcBef>
            </a:pPr>
            <a:r>
              <a:rPr lang="en-US" sz="4399" b="1" spc="483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ПЕРПЕТУМ МОБИЛЕ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rgbClr val="133F41"/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810999" y="1006836"/>
            <a:ext cx="6182441" cy="8393667"/>
            <a:chOff x="0" y="0"/>
            <a:chExt cx="882621" cy="119830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82621" cy="1198301"/>
            </a:xfrm>
            <a:custGeom>
              <a:avLst/>
              <a:gdLst/>
              <a:ahLst/>
              <a:cxnLst/>
              <a:rect l="l" t="t" r="r" b="b"/>
              <a:pathLst>
                <a:path w="882621" h="1198301">
                  <a:moveTo>
                    <a:pt x="0" y="0"/>
                  </a:moveTo>
                  <a:lnTo>
                    <a:pt x="882621" y="0"/>
                  </a:lnTo>
                  <a:lnTo>
                    <a:pt x="882621" y="1198301"/>
                  </a:lnTo>
                  <a:lnTo>
                    <a:pt x="0" y="1198301"/>
                  </a:lnTo>
                  <a:close/>
                </a:path>
              </a:pathLst>
            </a:custGeom>
            <a:blipFill>
              <a:blip r:embed="rId2"/>
              <a:stretch>
                <a:fillRect l="-6687" r="-6687"/>
              </a:stretch>
            </a:blipFill>
            <a:effectLst>
              <a:softEdge rad="139700"/>
            </a:effectLst>
          </p:spPr>
          <p:txBody>
            <a:bodyPr/>
            <a:lstStyle/>
            <a:p>
              <a:endParaRPr lang="ru-RU" dirty="0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294559" y="1028698"/>
            <a:ext cx="6182441" cy="8393668"/>
            <a:chOff x="0" y="0"/>
            <a:chExt cx="882621" cy="1198301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82621" cy="1198301"/>
            </a:xfrm>
            <a:custGeom>
              <a:avLst/>
              <a:gdLst/>
              <a:ahLst/>
              <a:cxnLst/>
              <a:rect l="l" t="t" r="r" b="b"/>
              <a:pathLst>
                <a:path w="882621" h="1198301">
                  <a:moveTo>
                    <a:pt x="0" y="0"/>
                  </a:moveTo>
                  <a:lnTo>
                    <a:pt x="882621" y="0"/>
                  </a:lnTo>
                  <a:lnTo>
                    <a:pt x="882621" y="1198301"/>
                  </a:lnTo>
                  <a:lnTo>
                    <a:pt x="0" y="1198301"/>
                  </a:lnTo>
                  <a:close/>
                </a:path>
              </a:pathLst>
            </a:custGeom>
            <a:blipFill>
              <a:blip r:embed="rId3"/>
              <a:stretch>
                <a:fillRect l="-1066" r="-1066"/>
              </a:stretch>
            </a:blipFill>
            <a:effectLst>
              <a:softEdge rad="139700"/>
            </a:effectLst>
          </p:spPr>
          <p:txBody>
            <a:bodyPr/>
            <a:lstStyle/>
            <a:p>
              <a:endParaRPr lang="ru-RU" dirty="0"/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5181600" y="1028700"/>
            <a:ext cx="7848600" cy="8473349"/>
            <a:chOff x="3429000" y="5600700"/>
            <a:chExt cx="12815530" cy="3733801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3429000" y="5600700"/>
              <a:ext cx="12815530" cy="3733800"/>
            </a:xfrm>
            <a:prstGeom prst="roundRect">
              <a:avLst/>
            </a:prstGeom>
            <a:solidFill>
              <a:srgbClr val="FFF6F6"/>
            </a:solidFill>
            <a:effectLst>
              <a:outerShdw blurRad="292100" dist="38100" dir="5400000" sx="102000" sy="102000" algn="t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3429000" y="5600701"/>
              <a:ext cx="12815530" cy="3733800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750"/>
                </a:lnSpc>
              </a:pPr>
              <a:endParaRPr lang="ru-RU" sz="3200" dirty="0"/>
            </a:p>
            <a:p>
              <a:pPr algn="ctr">
                <a:lnSpc>
                  <a:spcPct val="120000"/>
                </a:lnSpc>
              </a:pPr>
              <a:r>
                <a:rPr lang="ru-RU" sz="3200" b="1" spc="28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…Одно скажу тебе, Александр: у человека два портрета, </a:t>
              </a:r>
              <a:br>
                <a:rPr lang="ru-RU" sz="3200" b="1" spc="28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</a:br>
              <a:r>
                <a:rPr lang="ru-RU" sz="3200" b="1" spc="28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две персоны бывают – внутренняя и наружная. </a:t>
              </a:r>
              <a:br>
                <a:rPr lang="ru-RU" sz="3200" b="1" spc="28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</a:br>
              <a:endParaRPr lang="ru-RU" sz="3200" b="1" spc="280" dirty="0">
                <a:solidFill>
                  <a:schemeClr val="tx2">
                    <a:lumMod val="50000"/>
                  </a:schemeClr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endParaRPr>
            </a:p>
            <a:p>
              <a:pPr algn="ctr">
                <a:lnSpc>
                  <a:spcPct val="120000"/>
                </a:lnSpc>
              </a:pPr>
              <a:r>
                <a:rPr lang="ru-RU" sz="3200" b="1" spc="28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Береги, сынок, свою внутреннюю персону – </a:t>
              </a:r>
              <a:br>
                <a:rPr lang="ru-RU" sz="3200" b="1" spc="28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</a:br>
              <a:r>
                <a:rPr lang="ru-RU" sz="3200" b="1" spc="28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она поважней, чем наружная. </a:t>
              </a:r>
            </a:p>
            <a:p>
              <a:pPr algn="ctr">
                <a:lnSpc>
                  <a:spcPct val="120000"/>
                </a:lnSpc>
              </a:pPr>
              <a:r>
                <a:rPr lang="ru-RU" sz="3200" b="1" spc="28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  Будь такой, каков есть…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3000">
              <a:srgbClr val="091E27">
                <a:alpha val="100000"/>
              </a:srgbClr>
            </a:gs>
            <a:gs pos="100000">
              <a:srgbClr val="48F0E7">
                <a:alpha val="100000"/>
              </a:srgb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3B564FAD-4381-45A9-9311-D9753197AD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Freeform 3"/>
          <p:cNvSpPr/>
          <p:nvPr/>
        </p:nvSpPr>
        <p:spPr>
          <a:xfrm flipH="1">
            <a:off x="2568814" y="6515100"/>
            <a:ext cx="2634728" cy="3169597"/>
          </a:xfrm>
          <a:custGeom>
            <a:avLst/>
            <a:gdLst/>
            <a:ahLst/>
            <a:cxnLst/>
            <a:rect l="l" t="t" r="r" b="b"/>
            <a:pathLst>
              <a:path w="2634728" h="3169597">
                <a:moveTo>
                  <a:pt x="2634728" y="0"/>
                </a:moveTo>
                <a:lnTo>
                  <a:pt x="0" y="0"/>
                </a:lnTo>
                <a:lnTo>
                  <a:pt x="0" y="3169598"/>
                </a:lnTo>
                <a:lnTo>
                  <a:pt x="2634728" y="3169598"/>
                </a:lnTo>
                <a:lnTo>
                  <a:pt x="2634728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ru-RU" dirty="0"/>
          </a:p>
        </p:txBody>
      </p:sp>
      <p:grpSp>
        <p:nvGrpSpPr>
          <p:cNvPr id="4" name="Group 4"/>
          <p:cNvGrpSpPr/>
          <p:nvPr/>
        </p:nvGrpSpPr>
        <p:grpSpPr>
          <a:xfrm>
            <a:off x="4177195" y="5985922"/>
            <a:ext cx="2376005" cy="1404476"/>
            <a:chOff x="148558" y="-36746"/>
            <a:chExt cx="1212988" cy="717008"/>
          </a:xfrm>
        </p:grpSpPr>
        <p:sp>
          <p:nvSpPr>
            <p:cNvPr id="5" name="Freeform 5"/>
            <p:cNvSpPr/>
            <p:nvPr/>
          </p:nvSpPr>
          <p:spPr>
            <a:xfrm>
              <a:off x="148558" y="-36746"/>
              <a:ext cx="1196514" cy="717008"/>
            </a:xfrm>
            <a:custGeom>
              <a:avLst/>
              <a:gdLst/>
              <a:ahLst/>
              <a:cxnLst/>
              <a:rect l="l" t="t" r="r" b="b"/>
              <a:pathLst>
                <a:path w="1196514" h="717008">
                  <a:moveTo>
                    <a:pt x="780746" y="0"/>
                  </a:moveTo>
                  <a:lnTo>
                    <a:pt x="415725" y="0"/>
                  </a:lnTo>
                  <a:cubicBezTo>
                    <a:pt x="186109" y="0"/>
                    <a:pt x="0" y="124521"/>
                    <a:pt x="0" y="278124"/>
                  </a:cubicBezTo>
                  <a:cubicBezTo>
                    <a:pt x="0" y="389323"/>
                    <a:pt x="97568" y="485240"/>
                    <a:pt x="238530" y="529742"/>
                  </a:cubicBezTo>
                  <a:lnTo>
                    <a:pt x="238530" y="717008"/>
                  </a:lnTo>
                  <a:lnTo>
                    <a:pt x="520884" y="556238"/>
                  </a:lnTo>
                  <a:lnTo>
                    <a:pt x="780746" y="556238"/>
                  </a:lnTo>
                  <a:cubicBezTo>
                    <a:pt x="1010378" y="556238"/>
                    <a:pt x="1196503" y="431717"/>
                    <a:pt x="1196503" y="278113"/>
                  </a:cubicBezTo>
                  <a:cubicBezTo>
                    <a:pt x="1196514" y="124521"/>
                    <a:pt x="1010378" y="0"/>
                    <a:pt x="780746" y="0"/>
                  </a:cubicBezTo>
                  <a:close/>
                </a:path>
              </a:pathLst>
            </a:custGeom>
            <a:solidFill>
              <a:srgbClr val="FFF6F6"/>
            </a:solidFill>
            <a:effectLst>
              <a:outerShdw blurRad="317500" dist="38100" dir="5400000" sx="108000" sy="108000" algn="t" rotWithShape="0">
                <a:prstClr val="black">
                  <a:alpha val="56000"/>
                </a:prst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165043" y="0"/>
              <a:ext cx="1196503" cy="4579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65"/>
                </a:lnSpc>
              </a:pPr>
              <a:r>
                <a:rPr lang="ru-RU" sz="2584" b="1" spc="284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Спасите нас!</a:t>
              </a:r>
            </a:p>
          </p:txBody>
        </p:sp>
      </p:grp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8688073" y="1106350"/>
            <a:ext cx="2523907" cy="3172066"/>
            <a:chOff x="0" y="0"/>
            <a:chExt cx="6062980" cy="7620000"/>
          </a:xfrm>
        </p:grpSpPr>
        <p:sp>
          <p:nvSpPr>
            <p:cNvPr id="8" name="Freeform 8"/>
            <p:cNvSpPr/>
            <p:nvPr/>
          </p:nvSpPr>
          <p:spPr>
            <a:xfrm flipH="1">
              <a:off x="-47104" y="91841"/>
              <a:ext cx="6157188" cy="7436317"/>
            </a:xfrm>
            <a:custGeom>
              <a:avLst/>
              <a:gdLst/>
              <a:ahLst/>
              <a:cxnLst/>
              <a:rect l="l" t="t" r="r" b="b"/>
              <a:pathLst>
                <a:path w="6157188" h="7436317">
                  <a:moveTo>
                    <a:pt x="3078594" y="5949"/>
                  </a:moveTo>
                  <a:cubicBezTo>
                    <a:pt x="4129829" y="0"/>
                    <a:pt x="5103229" y="706239"/>
                    <a:pt x="5630208" y="1857245"/>
                  </a:cubicBezTo>
                  <a:cubicBezTo>
                    <a:pt x="6157188" y="3008251"/>
                    <a:pt x="6157188" y="4428067"/>
                    <a:pt x="5630208" y="5579073"/>
                  </a:cubicBezTo>
                  <a:cubicBezTo>
                    <a:pt x="5103229" y="6730078"/>
                    <a:pt x="4129829" y="7436317"/>
                    <a:pt x="3078594" y="7430369"/>
                  </a:cubicBezTo>
                  <a:cubicBezTo>
                    <a:pt x="2027358" y="7436317"/>
                    <a:pt x="1053959" y="6730078"/>
                    <a:pt x="526979" y="5579073"/>
                  </a:cubicBezTo>
                  <a:cubicBezTo>
                    <a:pt x="0" y="4428067"/>
                    <a:pt x="0" y="3008251"/>
                    <a:pt x="526979" y="1857245"/>
                  </a:cubicBezTo>
                  <a:cubicBezTo>
                    <a:pt x="1053959" y="706240"/>
                    <a:pt x="2027358" y="0"/>
                    <a:pt x="3078594" y="5949"/>
                  </a:cubicBezTo>
                  <a:close/>
                </a:path>
              </a:pathLst>
            </a:custGeom>
            <a:blipFill>
              <a:blip r:embed="rId4"/>
              <a:stretch>
                <a:fillRect l="223" t="-1412" r="223" b="-1412"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0" y="0"/>
              <a:ext cx="6062980" cy="7620000"/>
            </a:xfrm>
            <a:custGeom>
              <a:avLst/>
              <a:gdLst/>
              <a:ahLst/>
              <a:cxnLst/>
              <a:rect l="l" t="t" r="r" b="b"/>
              <a:pathLst>
                <a:path w="6062980" h="7620000">
                  <a:moveTo>
                    <a:pt x="3031490" y="7620000"/>
                  </a:moveTo>
                  <a:cubicBezTo>
                    <a:pt x="1360170" y="7620000"/>
                    <a:pt x="0" y="5910580"/>
                    <a:pt x="0" y="3810000"/>
                  </a:cubicBezTo>
                  <a:cubicBezTo>
                    <a:pt x="0" y="1709420"/>
                    <a:pt x="1360170" y="0"/>
                    <a:pt x="3031490" y="0"/>
                  </a:cubicBezTo>
                  <a:cubicBezTo>
                    <a:pt x="4702810" y="0"/>
                    <a:pt x="6062980" y="1709420"/>
                    <a:pt x="6062980" y="3810000"/>
                  </a:cubicBezTo>
                  <a:cubicBezTo>
                    <a:pt x="6062980" y="5910580"/>
                    <a:pt x="4702810" y="7620000"/>
                    <a:pt x="3031490" y="7620000"/>
                  </a:cubicBezTo>
                  <a:close/>
                  <a:moveTo>
                    <a:pt x="3031490" y="196850"/>
                  </a:moveTo>
                  <a:cubicBezTo>
                    <a:pt x="1468120" y="196850"/>
                    <a:pt x="196850" y="1817370"/>
                    <a:pt x="196850" y="3810000"/>
                  </a:cubicBezTo>
                  <a:cubicBezTo>
                    <a:pt x="196850" y="5802630"/>
                    <a:pt x="1468120" y="7423150"/>
                    <a:pt x="3031490" y="7423150"/>
                  </a:cubicBezTo>
                  <a:cubicBezTo>
                    <a:pt x="4594860" y="7423150"/>
                    <a:pt x="5866130" y="5802630"/>
                    <a:pt x="5866130" y="3810000"/>
                  </a:cubicBezTo>
                  <a:cubicBezTo>
                    <a:pt x="5866130" y="1817370"/>
                    <a:pt x="4594860" y="196850"/>
                    <a:pt x="3031490" y="196850"/>
                  </a:cubicBezTo>
                  <a:close/>
                </a:path>
              </a:pathLst>
            </a:custGeom>
            <a:solidFill>
              <a:srgbClr val="464342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9950026" y="266700"/>
            <a:ext cx="2354977" cy="1378334"/>
            <a:chOff x="-5751" y="-149187"/>
            <a:chExt cx="1202254" cy="703662"/>
          </a:xfrm>
        </p:grpSpPr>
        <p:sp>
          <p:nvSpPr>
            <p:cNvPr id="11" name="Freeform 11"/>
            <p:cNvSpPr/>
            <p:nvPr/>
          </p:nvSpPr>
          <p:spPr>
            <a:xfrm>
              <a:off x="-5751" y="-38901"/>
              <a:ext cx="1196514" cy="593376"/>
            </a:xfrm>
            <a:custGeom>
              <a:avLst/>
              <a:gdLst/>
              <a:ahLst/>
              <a:cxnLst/>
              <a:rect l="l" t="t" r="r" b="b"/>
              <a:pathLst>
                <a:path w="1196514" h="593376">
                  <a:moveTo>
                    <a:pt x="780746" y="0"/>
                  </a:moveTo>
                  <a:lnTo>
                    <a:pt x="415725" y="0"/>
                  </a:lnTo>
                  <a:cubicBezTo>
                    <a:pt x="186109" y="0"/>
                    <a:pt x="0" y="103050"/>
                    <a:pt x="0" y="230167"/>
                  </a:cubicBezTo>
                  <a:cubicBezTo>
                    <a:pt x="0" y="322193"/>
                    <a:pt x="97568" y="401572"/>
                    <a:pt x="238530" y="438400"/>
                  </a:cubicBezTo>
                  <a:lnTo>
                    <a:pt x="238530" y="593376"/>
                  </a:lnTo>
                  <a:lnTo>
                    <a:pt x="520884" y="460328"/>
                  </a:lnTo>
                  <a:lnTo>
                    <a:pt x="780746" y="460328"/>
                  </a:lnTo>
                  <a:cubicBezTo>
                    <a:pt x="1010378" y="460328"/>
                    <a:pt x="1196503" y="357277"/>
                    <a:pt x="1196503" y="230159"/>
                  </a:cubicBezTo>
                  <a:cubicBezTo>
                    <a:pt x="1196514" y="103050"/>
                    <a:pt x="1010378" y="0"/>
                    <a:pt x="780746" y="0"/>
                  </a:cubicBezTo>
                  <a:close/>
                </a:path>
              </a:pathLst>
            </a:custGeom>
            <a:solidFill>
              <a:srgbClr val="FFF6F6"/>
            </a:solidFill>
            <a:effectLst>
              <a:outerShdw blurRad="127000" dist="38100" dir="5400000" sx="108000" sy="108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149187"/>
              <a:ext cx="1196503" cy="58362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910"/>
                </a:lnSpc>
              </a:pPr>
              <a:r>
                <a:rPr lang="ru-RU" sz="2584" b="1" spc="284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Иду!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000">
              <a:srgbClr val="091E27">
                <a:alpha val="100000"/>
              </a:srgbClr>
            </a:gs>
            <a:gs pos="100000">
              <a:srgbClr val="48F0E7">
                <a:alpha val="100000"/>
              </a:srgb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7887" r="-17887"/>
            </a:stretch>
          </a:blipFill>
        </p:spPr>
      </p:sp>
      <p:sp>
        <p:nvSpPr>
          <p:cNvPr id="6" name="Скругленный прямоугольник 5"/>
          <p:cNvSpPr/>
          <p:nvPr/>
        </p:nvSpPr>
        <p:spPr>
          <a:xfrm>
            <a:off x="2971800" y="3390900"/>
            <a:ext cx="12268200" cy="2590800"/>
          </a:xfrm>
          <a:prstGeom prst="roundRect">
            <a:avLst/>
          </a:prstGeom>
          <a:solidFill>
            <a:srgbClr val="FFF6F6"/>
          </a:solidFill>
          <a:effectLst>
            <a:outerShdw blurRad="546100" dist="101600" dir="5400000" sx="103000" sy="103000" algn="ctr" rotWithShape="0">
              <a:srgbClr val="000000">
                <a:alpha val="66000"/>
              </a:srgbClr>
            </a:outerShdw>
          </a:effectLst>
        </p:spPr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5"/>
          <p:cNvSpPr txBox="1"/>
          <p:nvPr/>
        </p:nvSpPr>
        <p:spPr>
          <a:xfrm>
            <a:off x="2438401" y="3238500"/>
            <a:ext cx="13334999" cy="2590800"/>
          </a:xfrm>
          <a:prstGeom prst="rect">
            <a:avLst/>
          </a:prstGeom>
        </p:spPr>
        <p:txBody>
          <a:bodyPr lIns="254000" tIns="254000" rIns="254000" bIns="254000" rtlCol="0" anchor="ctr"/>
          <a:lstStyle/>
          <a:p>
            <a:pPr algn="ctr">
              <a:lnSpc>
                <a:spcPts val="7000"/>
              </a:lnSpc>
            </a:pPr>
            <a:r>
              <a:rPr lang="ru-RU" sz="3500" b="1" spc="385" dirty="0">
                <a:solidFill>
                  <a:schemeClr val="tx2">
                    <a:lumMod val="50000"/>
                  </a:schemeClr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Кто храбр – тот жив. Кто смел – тот цел.</a:t>
            </a:r>
          </a:p>
          <a:p>
            <a:pPr algn="ctr">
              <a:lnSpc>
                <a:spcPts val="7000"/>
              </a:lnSpc>
            </a:pPr>
            <a:r>
              <a:rPr lang="ru-RU" sz="3500" b="1" spc="385" dirty="0">
                <a:solidFill>
                  <a:schemeClr val="tx2">
                    <a:lumMod val="50000"/>
                  </a:schemeClr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Сам погибай – товарища выручай.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1000">
              <a:srgbClr val="163C46"/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36003" y="3047568"/>
            <a:ext cx="10100156" cy="6172632"/>
          </a:xfrm>
          <a:custGeom>
            <a:avLst/>
            <a:gdLst/>
            <a:ahLst/>
            <a:cxnLst/>
            <a:rect l="l" t="t" r="r" b="b"/>
            <a:pathLst>
              <a:path w="9719156" h="5673557">
                <a:moveTo>
                  <a:pt x="0" y="0"/>
                </a:moveTo>
                <a:lnTo>
                  <a:pt x="9719156" y="0"/>
                </a:lnTo>
                <a:lnTo>
                  <a:pt x="9719156" y="5673557"/>
                </a:lnTo>
                <a:lnTo>
                  <a:pt x="0" y="567355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softEdge rad="63500"/>
          </a:effectLst>
        </p:spPr>
      </p:sp>
      <p:sp>
        <p:nvSpPr>
          <p:cNvPr id="3" name="Freeform 3"/>
          <p:cNvSpPr/>
          <p:nvPr/>
        </p:nvSpPr>
        <p:spPr>
          <a:xfrm>
            <a:off x="11873171" y="4229100"/>
            <a:ext cx="6283299" cy="3199536"/>
          </a:xfrm>
          <a:custGeom>
            <a:avLst/>
            <a:gdLst/>
            <a:ahLst/>
            <a:cxnLst/>
            <a:rect l="l" t="t" r="r" b="b"/>
            <a:pathLst>
              <a:path w="6283299" h="3199536">
                <a:moveTo>
                  <a:pt x="0" y="0"/>
                </a:moveTo>
                <a:lnTo>
                  <a:pt x="6283299" y="0"/>
                </a:lnTo>
                <a:lnTo>
                  <a:pt x="6283299" y="3199536"/>
                </a:lnTo>
                <a:lnTo>
                  <a:pt x="0" y="31995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685801" y="647700"/>
            <a:ext cx="14706600" cy="14964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116"/>
              </a:lnSpc>
            </a:pPr>
            <a:r>
              <a:rPr lang="en-US" sz="4400" b="1" spc="484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ЛОГАРИФМЫ. </a:t>
            </a:r>
          </a:p>
          <a:p>
            <a:pPr algn="l">
              <a:lnSpc>
                <a:spcPts val="6116"/>
              </a:lnSpc>
              <a:spcBef>
                <a:spcPct val="0"/>
              </a:spcBef>
            </a:pPr>
            <a:r>
              <a:rPr lang="en-US" sz="4400" b="1" spc="484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ЛОГАРИФМИЧЕСКАЯ ФУНКЦИЯ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rgbClr val="163C46"/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513313" y="533776"/>
            <a:ext cx="17579877" cy="6128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16"/>
              </a:lnSpc>
              <a:spcBef>
                <a:spcPct val="0"/>
              </a:spcBef>
            </a:pPr>
            <a:r>
              <a:rPr lang="en-US" sz="4400" b="1" spc="484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ЛОГАРИФМИЧЕСКАЯ СПИРАЛЬ</a:t>
            </a:r>
          </a:p>
        </p:txBody>
      </p:sp>
      <p:sp>
        <p:nvSpPr>
          <p:cNvPr id="6" name="TextBox 3"/>
          <p:cNvSpPr txBox="1"/>
          <p:nvPr/>
        </p:nvSpPr>
        <p:spPr>
          <a:xfrm>
            <a:off x="526013" y="1785934"/>
            <a:ext cx="17317487" cy="18149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949"/>
              </a:lnSpc>
            </a:pPr>
            <a:r>
              <a:rPr lang="ru-RU" sz="3000" b="1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Посмотрим, как выглядит логарифмическая функция в полярных координатах. </a:t>
            </a:r>
          </a:p>
          <a:p>
            <a:pPr>
              <a:lnSpc>
                <a:spcPts val="4949"/>
              </a:lnSpc>
            </a:pPr>
            <a:r>
              <a:rPr lang="ru-RU" sz="3000" b="1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Полярные координаты - это такие координаты в выбранной полярной </a:t>
            </a:r>
            <a:br>
              <a:rPr lang="ru-RU" sz="3000" b="1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</a:br>
            <a:r>
              <a:rPr lang="ru-RU" sz="3000" b="1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системе координат, где каждая точка описывается полярным углом и полярным радиусом. </a:t>
            </a: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313" y="4202760"/>
            <a:ext cx="5605010" cy="560501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Lenovo\Desktop\Examples_of_Polar_Coordinates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202852"/>
            <a:ext cx="7493328" cy="560501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56C4CB-7076-4CED-B201-DB64DDBAB30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013" y="4193228"/>
            <a:ext cx="5605010" cy="5614542"/>
          </a:xfrm>
          <a:prstGeom prst="rect">
            <a:avLst/>
          </a:prstGeom>
          <a:effectLst>
            <a:softEdge rad="889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1000">
              <a:srgbClr val="163C46"/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99" y="419100"/>
            <a:ext cx="7924801" cy="4485502"/>
          </a:xfrm>
          <a:prstGeom prst="rect">
            <a:avLst/>
          </a:prstGeom>
          <a:effectLst>
            <a:softEdge rad="76200"/>
          </a:effectLst>
        </p:spPr>
      </p:pic>
      <p:sp>
        <p:nvSpPr>
          <p:cNvPr id="11" name="TextBox 5"/>
          <p:cNvSpPr txBox="1"/>
          <p:nvPr/>
        </p:nvSpPr>
        <p:spPr>
          <a:xfrm>
            <a:off x="9525000" y="800100"/>
            <a:ext cx="8763000" cy="31418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>
              <a:lnSpc>
                <a:spcPts val="4949"/>
              </a:lnSpc>
              <a:defRPr sz="3299" b="1" spc="23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</a:defRPr>
            </a:lvl1pPr>
          </a:lstStyle>
          <a:p>
            <a:r>
              <a:rPr lang="ru-RU" sz="2800" dirty="0">
                <a:sym typeface="Playfair Display Bold"/>
              </a:rPr>
              <a:t>Наш солдат хоть из крепостных, а вольный. Я в семёновских светлицах вырос! В походе, в сражениях, </a:t>
            </a:r>
          </a:p>
          <a:p>
            <a:r>
              <a:rPr lang="ru-RU" sz="2800" dirty="0">
                <a:sym typeface="Playfair Display Bold"/>
              </a:rPr>
              <a:t>в строю –солдат! А дома в светлице - житель…</a:t>
            </a:r>
          </a:p>
        </p:txBody>
      </p:sp>
      <p:sp>
        <p:nvSpPr>
          <p:cNvPr id="12" name="TextBox 8"/>
          <p:cNvSpPr txBox="1"/>
          <p:nvPr/>
        </p:nvSpPr>
        <p:spPr>
          <a:xfrm>
            <a:off x="685799" y="5244484"/>
            <a:ext cx="8456903" cy="43227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>
              <a:lnSpc>
                <a:spcPts val="4949"/>
              </a:lnSpc>
              <a:defRPr sz="3299" b="1" spc="23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</a:defRPr>
            </a:lvl1pPr>
          </a:lstStyle>
          <a:p>
            <a:r>
              <a:rPr lang="ru-RU" sz="2800" dirty="0">
                <a:sym typeface="Playfair Display Bold"/>
              </a:rPr>
              <a:t>Строгость - великое слово! </a:t>
            </a:r>
          </a:p>
          <a:p>
            <a:r>
              <a:rPr lang="ru-RU" sz="2800" dirty="0">
                <a:sym typeface="Playfair Display Bold"/>
              </a:rPr>
              <a:t>При строгости и  милость. Милосердие покрывает строгость. А строгость по прихоти – тиранство. Я строг. </a:t>
            </a:r>
          </a:p>
          <a:p>
            <a:r>
              <a:rPr lang="ru-RU" sz="2800" dirty="0">
                <a:sym typeface="Playfair Display Bold"/>
              </a:rPr>
              <a:t>В чём истинное искусство благонравия: милая солдатская строгость, а за сим – общее братство…солдат – он человек.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2" b="10986"/>
          <a:stretch/>
        </p:blipFill>
        <p:spPr>
          <a:xfrm>
            <a:off x="9525000" y="5163094"/>
            <a:ext cx="7737763" cy="4485502"/>
          </a:xfrm>
          <a:prstGeom prst="rect">
            <a:avLst/>
          </a:prstGeom>
          <a:effectLst>
            <a:softEdge rad="889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3000">
              <a:srgbClr val="091E27">
                <a:alpha val="100000"/>
              </a:srgbClr>
            </a:gs>
            <a:gs pos="100000">
              <a:srgbClr val="48F0E7">
                <a:alpha val="100000"/>
              </a:srgb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Группа 12"/>
          <p:cNvGrpSpPr/>
          <p:nvPr/>
        </p:nvGrpSpPr>
        <p:grpSpPr>
          <a:xfrm>
            <a:off x="-7497" y="0"/>
            <a:ext cx="18314239" cy="10287000"/>
            <a:chOff x="41472" y="72822"/>
            <a:chExt cx="17845304" cy="9755594"/>
          </a:xfrm>
        </p:grpSpPr>
        <p:grpSp>
          <p:nvGrpSpPr>
            <p:cNvPr id="2" name="Group 2"/>
            <p:cNvGrpSpPr/>
            <p:nvPr/>
          </p:nvGrpSpPr>
          <p:grpSpPr>
            <a:xfrm>
              <a:off x="41472" y="72822"/>
              <a:ext cx="9755628" cy="9755594"/>
              <a:chOff x="-260661" y="-186996"/>
              <a:chExt cx="1364569" cy="1364565"/>
            </a:xfrm>
          </p:grpSpPr>
          <p:sp>
            <p:nvSpPr>
              <p:cNvPr id="3" name="Freeform 3"/>
              <p:cNvSpPr/>
              <p:nvPr/>
            </p:nvSpPr>
            <p:spPr>
              <a:xfrm>
                <a:off x="-260661" y="-186996"/>
                <a:ext cx="1364569" cy="1364565"/>
              </a:xfrm>
              <a:custGeom>
                <a:avLst/>
                <a:gdLst/>
                <a:ahLst/>
                <a:cxnLst/>
                <a:rect l="l" t="t" r="r" b="b"/>
                <a:pathLst>
                  <a:path w="1000684" h="1000681">
                    <a:moveTo>
                      <a:pt x="0" y="0"/>
                    </a:moveTo>
                    <a:lnTo>
                      <a:pt x="1000684" y="0"/>
                    </a:lnTo>
                    <a:lnTo>
                      <a:pt x="1000684" y="1000681"/>
                    </a:lnTo>
                    <a:lnTo>
                      <a:pt x="0" y="1000681"/>
                    </a:lnTo>
                    <a:close/>
                  </a:path>
                </a:pathLst>
              </a:custGeom>
              <a:blipFill>
                <a:blip r:embed="rId2"/>
                <a:stretch>
                  <a:fillRect l="-4545" r="-4545"/>
                </a:stretch>
              </a:blipFill>
            </p:spPr>
          </p:sp>
        </p:grpSp>
        <p:grpSp>
          <p:nvGrpSpPr>
            <p:cNvPr id="4" name="Group 4"/>
            <p:cNvGrpSpPr/>
            <p:nvPr/>
          </p:nvGrpSpPr>
          <p:grpSpPr>
            <a:xfrm>
              <a:off x="8822362" y="72824"/>
              <a:ext cx="9046154" cy="5026528"/>
              <a:chOff x="-42312" y="-232119"/>
              <a:chExt cx="1570666" cy="872746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-42312" y="-232119"/>
                <a:ext cx="1570666" cy="872746"/>
              </a:xfrm>
              <a:custGeom>
                <a:avLst/>
                <a:gdLst/>
                <a:ahLst/>
                <a:cxnLst/>
                <a:rect l="l" t="t" r="r" b="b"/>
                <a:pathLst>
                  <a:path w="1218953" h="608789">
                    <a:moveTo>
                      <a:pt x="0" y="0"/>
                    </a:moveTo>
                    <a:lnTo>
                      <a:pt x="1218953" y="0"/>
                    </a:lnTo>
                    <a:lnTo>
                      <a:pt x="1218953" y="608789"/>
                    </a:lnTo>
                    <a:lnTo>
                      <a:pt x="0" y="608789"/>
                    </a:lnTo>
                    <a:close/>
                  </a:path>
                </a:pathLst>
              </a:custGeom>
              <a:blipFill>
                <a:blip r:embed="rId3"/>
                <a:stretch>
                  <a:fillRect t="-16700" b="-16700"/>
                </a:stretch>
              </a:blipFill>
            </p:spPr>
          </p:sp>
        </p:grpSp>
        <p:grpSp>
          <p:nvGrpSpPr>
            <p:cNvPr id="6" name="Group 6"/>
            <p:cNvGrpSpPr/>
            <p:nvPr/>
          </p:nvGrpSpPr>
          <p:grpSpPr>
            <a:xfrm>
              <a:off x="8840622" y="5116806"/>
              <a:ext cx="9046154" cy="4711609"/>
              <a:chOff x="-40075" y="35700"/>
              <a:chExt cx="1608125" cy="837578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-40075" y="35700"/>
                <a:ext cx="1608125" cy="837578"/>
              </a:xfrm>
              <a:custGeom>
                <a:avLst/>
                <a:gdLst/>
                <a:ahLst/>
                <a:cxnLst/>
                <a:rect l="l" t="t" r="r" b="b"/>
                <a:pathLst>
                  <a:path w="1248024" h="648469">
                    <a:moveTo>
                      <a:pt x="0" y="0"/>
                    </a:moveTo>
                    <a:lnTo>
                      <a:pt x="1248024" y="0"/>
                    </a:lnTo>
                    <a:lnTo>
                      <a:pt x="1248024" y="648469"/>
                    </a:lnTo>
                    <a:lnTo>
                      <a:pt x="0" y="648469"/>
                    </a:lnTo>
                    <a:close/>
                  </a:path>
                </a:pathLst>
              </a:custGeom>
              <a:blipFill>
                <a:blip r:embed="rId4"/>
                <a:stretch>
                  <a:fillRect t="-19284" b="-19284"/>
                </a:stretch>
              </a:blipFill>
            </p:spPr>
          </p:sp>
        </p:grpSp>
      </p:grpSp>
      <p:grpSp>
        <p:nvGrpSpPr>
          <p:cNvPr id="12" name="Группа 11"/>
          <p:cNvGrpSpPr/>
          <p:nvPr/>
        </p:nvGrpSpPr>
        <p:grpSpPr>
          <a:xfrm>
            <a:off x="4446523" y="4507010"/>
            <a:ext cx="9601200" cy="1627089"/>
            <a:chOff x="3172691" y="2374185"/>
            <a:chExt cx="11734800" cy="1309174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3172691" y="2374185"/>
              <a:ext cx="11734800" cy="1309174"/>
            </a:xfrm>
            <a:prstGeom prst="roundRect">
              <a:avLst/>
            </a:prstGeom>
            <a:solidFill>
              <a:srgbClr val="FFF6F6"/>
            </a:solidFill>
            <a:effectLst>
              <a:outerShdw blurRad="317500" dist="38100" dir="5400000" sx="105000" sy="105000" algn="t" rotWithShape="0">
                <a:prstClr val="black">
                  <a:alpha val="64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3172691" y="2422694"/>
              <a:ext cx="11734800" cy="1245856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/>
              <a:r>
                <a:rPr lang="ru-RU" sz="3500" b="1" spc="3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Тяжело в учении, легко в походе. </a:t>
              </a:r>
            </a:p>
            <a:p>
              <a:pPr algn="ctr"/>
              <a:r>
                <a:rPr lang="ru-RU" sz="3500" b="1" spc="3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Легко в учении, тяжело в походе</a:t>
              </a: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">
              <a:srgbClr val="163C46"/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996804" y="1231190"/>
            <a:ext cx="9943792" cy="7824619"/>
          </a:xfrm>
          <a:custGeom>
            <a:avLst/>
            <a:gdLst/>
            <a:ahLst/>
            <a:cxnLst/>
            <a:rect l="l" t="t" r="r" b="b"/>
            <a:pathLst>
              <a:path w="9943792" h="7824619">
                <a:moveTo>
                  <a:pt x="0" y="0"/>
                </a:moveTo>
                <a:lnTo>
                  <a:pt x="9943793" y="0"/>
                </a:lnTo>
                <a:lnTo>
                  <a:pt x="9943793" y="7824620"/>
                </a:lnTo>
                <a:lnTo>
                  <a:pt x="0" y="782462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58" b="-1058"/>
            </a:stretch>
          </a:blipFill>
          <a:effectLst>
            <a:softEdge rad="139700"/>
          </a:effectLst>
        </p:spPr>
        <p:txBody>
          <a:bodyPr/>
          <a:lstStyle/>
          <a:p>
            <a:endParaRPr lang="ru-RU" dirty="0"/>
          </a:p>
        </p:txBody>
      </p:sp>
      <p:sp>
        <p:nvSpPr>
          <p:cNvPr id="3" name="TextBox 3"/>
          <p:cNvSpPr txBox="1"/>
          <p:nvPr/>
        </p:nvSpPr>
        <p:spPr>
          <a:xfrm>
            <a:off x="12492" y="4772722"/>
            <a:ext cx="7996804" cy="741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16"/>
              </a:lnSpc>
              <a:spcBef>
                <a:spcPct val="0"/>
              </a:spcBef>
            </a:pPr>
            <a:r>
              <a:rPr lang="en-US" sz="4400" b="1" spc="300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СОЛДАТСКИЕ БАЙКИ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rgbClr val="163C46"/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617981" y="1028700"/>
            <a:ext cx="10346821" cy="8184971"/>
          </a:xfrm>
          <a:custGeom>
            <a:avLst/>
            <a:gdLst/>
            <a:ahLst/>
            <a:cxnLst/>
            <a:rect l="l" t="t" r="r" b="b"/>
            <a:pathLst>
              <a:path w="10346821" h="8184971">
                <a:moveTo>
                  <a:pt x="0" y="0"/>
                </a:moveTo>
                <a:lnTo>
                  <a:pt x="10346821" y="0"/>
                </a:lnTo>
                <a:lnTo>
                  <a:pt x="10346821" y="8184971"/>
                </a:lnTo>
                <a:lnTo>
                  <a:pt x="0" y="818497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softEdge rad="127000"/>
          </a:effectLst>
        </p:spPr>
        <p:txBody>
          <a:bodyPr/>
          <a:lstStyle/>
          <a:p>
            <a:endParaRPr lang="ru-RU" dirty="0"/>
          </a:p>
        </p:txBody>
      </p:sp>
      <p:sp>
        <p:nvSpPr>
          <p:cNvPr id="3" name="TextBox 3"/>
          <p:cNvSpPr txBox="1"/>
          <p:nvPr/>
        </p:nvSpPr>
        <p:spPr>
          <a:xfrm>
            <a:off x="19050" y="4734624"/>
            <a:ext cx="7621081" cy="741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16"/>
              </a:lnSpc>
              <a:spcBef>
                <a:spcPct val="0"/>
              </a:spcBef>
            </a:pPr>
            <a:r>
              <a:rPr lang="en-US" sz="4400" b="1" spc="484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НЕ МОГУ ЗНАТЬ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rgbClr val="163C46"/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792020" y="1028700"/>
            <a:ext cx="11154793" cy="8229600"/>
          </a:xfrm>
          <a:custGeom>
            <a:avLst/>
            <a:gdLst/>
            <a:ahLst/>
            <a:cxnLst/>
            <a:rect l="l" t="t" r="r" b="b"/>
            <a:pathLst>
              <a:path w="11154793" h="8229600">
                <a:moveTo>
                  <a:pt x="0" y="0"/>
                </a:moveTo>
                <a:lnTo>
                  <a:pt x="11154793" y="0"/>
                </a:lnTo>
                <a:lnTo>
                  <a:pt x="1115479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547" t="-5368" b="-5368"/>
            </a:stretch>
          </a:blipFill>
          <a:effectLst>
            <a:softEdge rad="101600"/>
          </a:effectLst>
        </p:spPr>
        <p:txBody>
          <a:bodyPr/>
          <a:lstStyle/>
          <a:p>
            <a:endParaRPr lang="ru-RU" dirty="0"/>
          </a:p>
        </p:txBody>
      </p:sp>
      <p:sp>
        <p:nvSpPr>
          <p:cNvPr id="3" name="TextBox 3"/>
          <p:cNvSpPr txBox="1"/>
          <p:nvPr/>
        </p:nvSpPr>
        <p:spPr>
          <a:xfrm>
            <a:off x="218380" y="4886243"/>
            <a:ext cx="6792020" cy="7809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48"/>
              </a:lnSpc>
              <a:spcBef>
                <a:spcPct val="0"/>
              </a:spcBef>
            </a:pPr>
            <a:r>
              <a:rPr lang="en-US" sz="4400" b="1" spc="352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ШТУРМ ИЗМАИЛА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1000">
              <a:srgbClr val="163C46"/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040205" y="1790700"/>
            <a:ext cx="3720338" cy="5029200"/>
          </a:xfrm>
          <a:custGeom>
            <a:avLst/>
            <a:gdLst/>
            <a:ahLst/>
            <a:cxnLst/>
            <a:rect l="l" t="t" r="r" b="b"/>
            <a:pathLst>
              <a:path w="3881163" h="5223327">
                <a:moveTo>
                  <a:pt x="0" y="0"/>
                </a:moveTo>
                <a:lnTo>
                  <a:pt x="3881163" y="0"/>
                </a:lnTo>
                <a:lnTo>
                  <a:pt x="3881163" y="5223327"/>
                </a:lnTo>
                <a:lnTo>
                  <a:pt x="0" y="522332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969" r="-4323" b="-1891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Freeform 3"/>
          <p:cNvSpPr/>
          <p:nvPr/>
        </p:nvSpPr>
        <p:spPr>
          <a:xfrm>
            <a:off x="8763000" y="5383092"/>
            <a:ext cx="5638800" cy="4554211"/>
          </a:xfrm>
          <a:custGeom>
            <a:avLst/>
            <a:gdLst/>
            <a:ahLst/>
            <a:cxnLst/>
            <a:rect l="l" t="t" r="r" b="b"/>
            <a:pathLst>
              <a:path w="5944303" h="4630411">
                <a:moveTo>
                  <a:pt x="0" y="0"/>
                </a:moveTo>
                <a:lnTo>
                  <a:pt x="5944303" y="0"/>
                </a:lnTo>
                <a:lnTo>
                  <a:pt x="5944303" y="4630411"/>
                </a:lnTo>
                <a:lnTo>
                  <a:pt x="0" y="463041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136" t="-1674" r="-3281" b="1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6" name="TextBox 6"/>
          <p:cNvSpPr txBox="1"/>
          <p:nvPr/>
        </p:nvSpPr>
        <p:spPr>
          <a:xfrm>
            <a:off x="547326" y="677058"/>
            <a:ext cx="8215674" cy="6540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148"/>
              </a:lnSpc>
              <a:spcBef>
                <a:spcPct val="0"/>
              </a:spcBef>
            </a:pPr>
            <a:r>
              <a:rPr lang="en-US" sz="4400" b="1" spc="352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НАУКА ПОБЕЖДАТЬ</a:t>
            </a:r>
          </a:p>
        </p:txBody>
      </p:sp>
      <p:sp>
        <p:nvSpPr>
          <p:cNvPr id="8" name="TextBox 4"/>
          <p:cNvSpPr txBox="1"/>
          <p:nvPr/>
        </p:nvSpPr>
        <p:spPr>
          <a:xfrm>
            <a:off x="547327" y="1943100"/>
            <a:ext cx="12940074" cy="43601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350"/>
              </a:lnSpc>
            </a:pPr>
            <a:r>
              <a:rPr lang="ru-RU" sz="2900" b="1" spc="203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Наука побеждать — памятник русской военной мысли, произведение, в котором А. В. Суворов изложил свои взгляды </a:t>
            </a:r>
          </a:p>
          <a:p>
            <a:pPr algn="l">
              <a:lnSpc>
                <a:spcPts val="4350"/>
              </a:lnSpc>
            </a:pPr>
            <a:r>
              <a:rPr lang="ru-RU" sz="2900" b="1" spc="203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на обучение солдат, тактику боя и другие вопросы функционирования войска. </a:t>
            </a:r>
            <a:br>
              <a:rPr lang="en-US" sz="2900" b="1" spc="203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</a:br>
            <a:r>
              <a:rPr lang="ru-RU" sz="2900" b="1" spc="203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Состоит из двух частей:</a:t>
            </a:r>
          </a:p>
          <a:p>
            <a:pPr marL="626112" lvl="1" indent="-313056" algn="l">
              <a:lnSpc>
                <a:spcPts val="4350"/>
              </a:lnSpc>
              <a:buFont typeface="Arial"/>
              <a:buChar char="•"/>
            </a:pPr>
            <a:r>
              <a:rPr lang="ru-RU" sz="2900" b="1" spc="290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вахт-парад,</a:t>
            </a:r>
          </a:p>
          <a:p>
            <a:pPr marL="626112" lvl="1" indent="-313056" algn="l">
              <a:lnSpc>
                <a:spcPts val="4350"/>
              </a:lnSpc>
              <a:buFont typeface="Arial"/>
              <a:buChar char="•"/>
            </a:pPr>
            <a:r>
              <a:rPr lang="ru-RU" sz="2900" b="1" spc="290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разговор с солдатами их языком.</a:t>
            </a:r>
          </a:p>
          <a:p>
            <a:pPr algn="ctr">
              <a:lnSpc>
                <a:spcPts val="3200"/>
              </a:lnSpc>
            </a:pPr>
            <a:endParaRPr lang="ru-RU" sz="2900" b="1" spc="290" dirty="0">
              <a:solidFill>
                <a:srgbClr val="FFFFFF"/>
              </a:solidFill>
              <a:latin typeface="Playfair Display Bold"/>
              <a:ea typeface="Playfair Display Bold"/>
              <a:cs typeface="Playfair Display Bold"/>
              <a:sym typeface="Playfair Display Bold"/>
            </a:endParaRPr>
          </a:p>
        </p:txBody>
      </p:sp>
      <p:sp>
        <p:nvSpPr>
          <p:cNvPr id="9" name="TextBox 5"/>
          <p:cNvSpPr txBox="1"/>
          <p:nvPr/>
        </p:nvSpPr>
        <p:spPr>
          <a:xfrm>
            <a:off x="527457" y="6515100"/>
            <a:ext cx="6386874" cy="26526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350"/>
              </a:lnSpc>
            </a:pPr>
            <a:r>
              <a:rPr lang="ru-RU" sz="2900" b="1" spc="203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А.В. Суворов называет три искусства на войне: </a:t>
            </a:r>
          </a:p>
          <a:p>
            <a:pPr marL="582933" lvl="1" indent="-291467">
              <a:lnSpc>
                <a:spcPts val="4050"/>
              </a:lnSpc>
              <a:buFont typeface="Arial"/>
              <a:buChar char="•"/>
            </a:pPr>
            <a:r>
              <a:rPr lang="ru-RU" sz="2700" b="1" spc="270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глазомер, </a:t>
            </a:r>
          </a:p>
          <a:p>
            <a:pPr marL="582933" lvl="1" indent="-291467">
              <a:lnSpc>
                <a:spcPts val="4050"/>
              </a:lnSpc>
              <a:buFont typeface="Arial"/>
              <a:buChar char="•"/>
            </a:pPr>
            <a:r>
              <a:rPr lang="ru-RU" sz="2700" b="1" spc="270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быстрота,</a:t>
            </a:r>
          </a:p>
          <a:p>
            <a:pPr marL="582933" lvl="1" indent="-291467">
              <a:lnSpc>
                <a:spcPts val="4050"/>
              </a:lnSpc>
              <a:buFont typeface="Arial"/>
              <a:buChar char="•"/>
            </a:pPr>
            <a:r>
              <a:rPr lang="ru-RU" sz="2700" b="1" spc="270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натиск.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3000">
              <a:srgbClr val="163C46"/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57811" y="2492400"/>
            <a:ext cx="3773271" cy="5569404"/>
          </a:xfrm>
          <a:custGeom>
            <a:avLst/>
            <a:gdLst/>
            <a:ahLst/>
            <a:cxnLst/>
            <a:rect l="l" t="t" r="r" b="b"/>
            <a:pathLst>
              <a:path w="3773271" h="5569404">
                <a:moveTo>
                  <a:pt x="0" y="0"/>
                </a:moveTo>
                <a:lnTo>
                  <a:pt x="3773271" y="0"/>
                </a:lnTo>
                <a:lnTo>
                  <a:pt x="3773271" y="5569403"/>
                </a:lnTo>
                <a:lnTo>
                  <a:pt x="0" y="556940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127403" y="2492400"/>
            <a:ext cx="3819040" cy="5569404"/>
          </a:xfrm>
          <a:custGeom>
            <a:avLst/>
            <a:gdLst/>
            <a:ahLst/>
            <a:cxnLst/>
            <a:rect l="l" t="t" r="r" b="b"/>
            <a:pathLst>
              <a:path w="3819040" h="5569404">
                <a:moveTo>
                  <a:pt x="0" y="0"/>
                </a:moveTo>
                <a:lnTo>
                  <a:pt x="3819041" y="0"/>
                </a:lnTo>
                <a:lnTo>
                  <a:pt x="3819041" y="5569403"/>
                </a:lnTo>
                <a:lnTo>
                  <a:pt x="0" y="556940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041" r="-1041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9308261" y="2492400"/>
            <a:ext cx="3728257" cy="5569404"/>
          </a:xfrm>
          <a:custGeom>
            <a:avLst/>
            <a:gdLst/>
            <a:ahLst/>
            <a:cxnLst/>
            <a:rect l="l" t="t" r="r" b="b"/>
            <a:pathLst>
              <a:path w="3728257" h="5569404">
                <a:moveTo>
                  <a:pt x="0" y="0"/>
                </a:moveTo>
                <a:lnTo>
                  <a:pt x="3728257" y="0"/>
                </a:lnTo>
                <a:lnTo>
                  <a:pt x="3728257" y="5569403"/>
                </a:lnTo>
                <a:lnTo>
                  <a:pt x="0" y="556940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1105" b="-3331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331793" y="2492400"/>
            <a:ext cx="3898396" cy="5569404"/>
          </a:xfrm>
          <a:custGeom>
            <a:avLst/>
            <a:gdLst/>
            <a:ahLst/>
            <a:cxnLst/>
            <a:rect l="l" t="t" r="r" b="b"/>
            <a:pathLst>
              <a:path w="3898396" h="5569404">
                <a:moveTo>
                  <a:pt x="0" y="0"/>
                </a:moveTo>
                <a:lnTo>
                  <a:pt x="3898396" y="0"/>
                </a:lnTo>
                <a:lnTo>
                  <a:pt x="3898396" y="5569403"/>
                </a:lnTo>
                <a:lnTo>
                  <a:pt x="0" y="556940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4938" b="-7731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838200" y="800100"/>
            <a:ext cx="17745302" cy="6454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48"/>
              </a:lnSpc>
              <a:spcBef>
                <a:spcPct val="0"/>
              </a:spcBef>
            </a:pPr>
            <a:r>
              <a:rPr lang="en-US" sz="4400" b="1" spc="352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НАУКА ПОБЕЖДАТЬ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rgbClr val="163C46"/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1240435" y="2035489"/>
            <a:ext cx="4503829" cy="6597380"/>
            <a:chOff x="0" y="0"/>
            <a:chExt cx="4352290" cy="6375400"/>
          </a:xfrm>
        </p:grpSpPr>
        <p:sp>
          <p:nvSpPr>
            <p:cNvPr id="3" name="Freeform 3"/>
            <p:cNvSpPr/>
            <p:nvPr/>
          </p:nvSpPr>
          <p:spPr>
            <a:xfrm>
              <a:off x="12700" y="12700"/>
              <a:ext cx="4325620" cy="6350000"/>
            </a:xfrm>
            <a:custGeom>
              <a:avLst/>
              <a:gdLst/>
              <a:ahLst/>
              <a:cxnLst/>
              <a:rect l="l" t="t" r="r" b="b"/>
              <a:pathLst>
                <a:path w="4325620" h="6350000">
                  <a:moveTo>
                    <a:pt x="2162810" y="0"/>
                  </a:moveTo>
                  <a:cubicBezTo>
                    <a:pt x="3357880" y="0"/>
                    <a:pt x="4325620" y="1421130"/>
                    <a:pt x="4325620" y="3175000"/>
                  </a:cubicBezTo>
                  <a:cubicBezTo>
                    <a:pt x="4325620" y="4928870"/>
                    <a:pt x="3357880" y="6350000"/>
                    <a:pt x="2162810" y="6350000"/>
                  </a:cubicBezTo>
                  <a:cubicBezTo>
                    <a:pt x="967740" y="6350000"/>
                    <a:pt x="0" y="4928870"/>
                    <a:pt x="0" y="3175000"/>
                  </a:cubicBezTo>
                  <a:cubicBezTo>
                    <a:pt x="0" y="1421130"/>
                    <a:pt x="967740" y="0"/>
                    <a:pt x="2162810" y="0"/>
                  </a:cubicBezTo>
                  <a:close/>
                </a:path>
              </a:pathLst>
            </a:custGeom>
            <a:blipFill>
              <a:blip r:embed="rId2"/>
              <a:stretch>
                <a:fillRect l="-3673" r="-3673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4352290" cy="6375400"/>
            </a:xfrm>
            <a:custGeom>
              <a:avLst/>
              <a:gdLst/>
              <a:ahLst/>
              <a:cxnLst/>
              <a:rect l="l" t="t" r="r" b="b"/>
              <a:pathLst>
                <a:path w="4352290" h="6375400">
                  <a:moveTo>
                    <a:pt x="2175510" y="6375400"/>
                  </a:moveTo>
                  <a:cubicBezTo>
                    <a:pt x="1593850" y="6375400"/>
                    <a:pt x="1046480" y="6042660"/>
                    <a:pt x="635000" y="5439410"/>
                  </a:cubicBezTo>
                  <a:cubicBezTo>
                    <a:pt x="226060" y="4838700"/>
                    <a:pt x="0" y="4038600"/>
                    <a:pt x="0" y="3187700"/>
                  </a:cubicBezTo>
                  <a:cubicBezTo>
                    <a:pt x="0" y="2336800"/>
                    <a:pt x="226060" y="1536700"/>
                    <a:pt x="636270" y="935990"/>
                  </a:cubicBezTo>
                  <a:cubicBezTo>
                    <a:pt x="1046480" y="332740"/>
                    <a:pt x="1593850" y="0"/>
                    <a:pt x="2175510" y="0"/>
                  </a:cubicBezTo>
                  <a:cubicBezTo>
                    <a:pt x="2757170" y="0"/>
                    <a:pt x="3304540" y="332740"/>
                    <a:pt x="3716020" y="935990"/>
                  </a:cubicBezTo>
                  <a:cubicBezTo>
                    <a:pt x="4126230" y="1536700"/>
                    <a:pt x="4352290" y="2336800"/>
                    <a:pt x="4352290" y="3187700"/>
                  </a:cubicBezTo>
                  <a:cubicBezTo>
                    <a:pt x="4352290" y="4038600"/>
                    <a:pt x="4126230" y="4838700"/>
                    <a:pt x="3716020" y="5439410"/>
                  </a:cubicBezTo>
                  <a:cubicBezTo>
                    <a:pt x="3304540" y="6042660"/>
                    <a:pt x="2758440" y="6375400"/>
                    <a:pt x="2175510" y="6375400"/>
                  </a:cubicBezTo>
                  <a:close/>
                  <a:moveTo>
                    <a:pt x="2175510" y="25400"/>
                  </a:moveTo>
                  <a:cubicBezTo>
                    <a:pt x="990600" y="25400"/>
                    <a:pt x="25400" y="1443990"/>
                    <a:pt x="25400" y="3187700"/>
                  </a:cubicBezTo>
                  <a:cubicBezTo>
                    <a:pt x="25400" y="4931410"/>
                    <a:pt x="990600" y="6350000"/>
                    <a:pt x="2175510" y="6350000"/>
                  </a:cubicBezTo>
                  <a:cubicBezTo>
                    <a:pt x="3360420" y="6350000"/>
                    <a:pt x="4325620" y="4931410"/>
                    <a:pt x="4325620" y="3187700"/>
                  </a:cubicBezTo>
                  <a:cubicBezTo>
                    <a:pt x="4325620" y="1443990"/>
                    <a:pt x="3361690" y="25400"/>
                    <a:pt x="2175510" y="25400"/>
                  </a:cubicBezTo>
                  <a:close/>
                </a:path>
              </a:pathLst>
            </a:custGeom>
            <a:solidFill>
              <a:srgbClr val="D6CDBD"/>
            </a:solidFill>
          </p:spPr>
        </p:sp>
      </p:grp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7165172" y="2035489"/>
            <a:ext cx="4503829" cy="6597380"/>
            <a:chOff x="0" y="0"/>
            <a:chExt cx="4352290" cy="6375400"/>
          </a:xfrm>
        </p:grpSpPr>
        <p:sp>
          <p:nvSpPr>
            <p:cNvPr id="6" name="Freeform 6"/>
            <p:cNvSpPr/>
            <p:nvPr/>
          </p:nvSpPr>
          <p:spPr>
            <a:xfrm>
              <a:off x="12700" y="12700"/>
              <a:ext cx="4325620" cy="6350000"/>
            </a:xfrm>
            <a:custGeom>
              <a:avLst/>
              <a:gdLst/>
              <a:ahLst/>
              <a:cxnLst/>
              <a:rect l="l" t="t" r="r" b="b"/>
              <a:pathLst>
                <a:path w="4325620" h="6350000">
                  <a:moveTo>
                    <a:pt x="2162810" y="0"/>
                  </a:moveTo>
                  <a:cubicBezTo>
                    <a:pt x="3357880" y="0"/>
                    <a:pt x="4325620" y="1421130"/>
                    <a:pt x="4325620" y="3175000"/>
                  </a:cubicBezTo>
                  <a:cubicBezTo>
                    <a:pt x="4325620" y="4928870"/>
                    <a:pt x="3357880" y="6350000"/>
                    <a:pt x="2162810" y="6350000"/>
                  </a:cubicBezTo>
                  <a:cubicBezTo>
                    <a:pt x="967740" y="6350000"/>
                    <a:pt x="0" y="4928870"/>
                    <a:pt x="0" y="3175000"/>
                  </a:cubicBezTo>
                  <a:cubicBezTo>
                    <a:pt x="0" y="1421130"/>
                    <a:pt x="967740" y="0"/>
                    <a:pt x="2162810" y="0"/>
                  </a:cubicBezTo>
                  <a:close/>
                </a:path>
              </a:pathLst>
            </a:custGeom>
            <a:blipFill>
              <a:blip r:embed="rId3"/>
              <a:stretch>
                <a:fillRect l="-12573" r="-12573"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0" y="0"/>
              <a:ext cx="4352290" cy="6375400"/>
            </a:xfrm>
            <a:custGeom>
              <a:avLst/>
              <a:gdLst/>
              <a:ahLst/>
              <a:cxnLst/>
              <a:rect l="l" t="t" r="r" b="b"/>
              <a:pathLst>
                <a:path w="4352290" h="6375400">
                  <a:moveTo>
                    <a:pt x="2175510" y="6375400"/>
                  </a:moveTo>
                  <a:cubicBezTo>
                    <a:pt x="1593850" y="6375400"/>
                    <a:pt x="1046480" y="6042660"/>
                    <a:pt x="635000" y="5439410"/>
                  </a:cubicBezTo>
                  <a:cubicBezTo>
                    <a:pt x="226060" y="4838700"/>
                    <a:pt x="0" y="4038600"/>
                    <a:pt x="0" y="3187700"/>
                  </a:cubicBezTo>
                  <a:cubicBezTo>
                    <a:pt x="0" y="2336800"/>
                    <a:pt x="226060" y="1536700"/>
                    <a:pt x="636270" y="935990"/>
                  </a:cubicBezTo>
                  <a:cubicBezTo>
                    <a:pt x="1046480" y="332740"/>
                    <a:pt x="1593850" y="0"/>
                    <a:pt x="2175510" y="0"/>
                  </a:cubicBezTo>
                  <a:cubicBezTo>
                    <a:pt x="2757170" y="0"/>
                    <a:pt x="3304540" y="332740"/>
                    <a:pt x="3716020" y="935990"/>
                  </a:cubicBezTo>
                  <a:cubicBezTo>
                    <a:pt x="4126230" y="1536700"/>
                    <a:pt x="4352290" y="2336800"/>
                    <a:pt x="4352290" y="3187700"/>
                  </a:cubicBezTo>
                  <a:cubicBezTo>
                    <a:pt x="4352290" y="4038600"/>
                    <a:pt x="4126230" y="4838700"/>
                    <a:pt x="3716020" y="5439410"/>
                  </a:cubicBezTo>
                  <a:cubicBezTo>
                    <a:pt x="3304540" y="6042660"/>
                    <a:pt x="2758440" y="6375400"/>
                    <a:pt x="2175510" y="6375400"/>
                  </a:cubicBezTo>
                  <a:close/>
                  <a:moveTo>
                    <a:pt x="2175510" y="25400"/>
                  </a:moveTo>
                  <a:cubicBezTo>
                    <a:pt x="990600" y="25400"/>
                    <a:pt x="25400" y="1443990"/>
                    <a:pt x="25400" y="3187700"/>
                  </a:cubicBezTo>
                  <a:cubicBezTo>
                    <a:pt x="25400" y="4931410"/>
                    <a:pt x="990600" y="6350000"/>
                    <a:pt x="2175510" y="6350000"/>
                  </a:cubicBezTo>
                  <a:cubicBezTo>
                    <a:pt x="3360420" y="6350000"/>
                    <a:pt x="4325620" y="4931410"/>
                    <a:pt x="4325620" y="3187700"/>
                  </a:cubicBezTo>
                  <a:cubicBezTo>
                    <a:pt x="4325620" y="1443990"/>
                    <a:pt x="3361690" y="25400"/>
                    <a:pt x="2175510" y="25400"/>
                  </a:cubicBezTo>
                  <a:close/>
                </a:path>
              </a:pathLst>
            </a:custGeom>
            <a:solidFill>
              <a:srgbClr val="D6CDBD"/>
            </a:solidFill>
          </p:spPr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12755471" y="2035489"/>
            <a:ext cx="4503829" cy="6597380"/>
            <a:chOff x="0" y="0"/>
            <a:chExt cx="4352290" cy="6375400"/>
          </a:xfrm>
        </p:grpSpPr>
        <p:sp>
          <p:nvSpPr>
            <p:cNvPr id="9" name="Freeform 9"/>
            <p:cNvSpPr/>
            <p:nvPr/>
          </p:nvSpPr>
          <p:spPr>
            <a:xfrm>
              <a:off x="12700" y="12700"/>
              <a:ext cx="4325620" cy="6350000"/>
            </a:xfrm>
            <a:custGeom>
              <a:avLst/>
              <a:gdLst/>
              <a:ahLst/>
              <a:cxnLst/>
              <a:rect l="l" t="t" r="r" b="b"/>
              <a:pathLst>
                <a:path w="4325620" h="6350000">
                  <a:moveTo>
                    <a:pt x="2162810" y="0"/>
                  </a:moveTo>
                  <a:cubicBezTo>
                    <a:pt x="3357880" y="0"/>
                    <a:pt x="4325620" y="1421130"/>
                    <a:pt x="4325620" y="3175000"/>
                  </a:cubicBezTo>
                  <a:cubicBezTo>
                    <a:pt x="4325620" y="4928870"/>
                    <a:pt x="3357880" y="6350000"/>
                    <a:pt x="2162810" y="6350000"/>
                  </a:cubicBezTo>
                  <a:cubicBezTo>
                    <a:pt x="967740" y="6350000"/>
                    <a:pt x="0" y="4928870"/>
                    <a:pt x="0" y="3175000"/>
                  </a:cubicBezTo>
                  <a:cubicBezTo>
                    <a:pt x="0" y="1421130"/>
                    <a:pt x="967740" y="0"/>
                    <a:pt x="2162810" y="0"/>
                  </a:cubicBezTo>
                  <a:close/>
                </a:path>
              </a:pathLst>
            </a:custGeom>
            <a:blipFill>
              <a:blip r:embed="rId4"/>
              <a:stretch>
                <a:fillRect l="-10784" r="-10784"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>
              <a:off x="0" y="0"/>
              <a:ext cx="4352290" cy="6375400"/>
            </a:xfrm>
            <a:custGeom>
              <a:avLst/>
              <a:gdLst/>
              <a:ahLst/>
              <a:cxnLst/>
              <a:rect l="l" t="t" r="r" b="b"/>
              <a:pathLst>
                <a:path w="4352290" h="6375400">
                  <a:moveTo>
                    <a:pt x="2175510" y="6375400"/>
                  </a:moveTo>
                  <a:cubicBezTo>
                    <a:pt x="1593850" y="6375400"/>
                    <a:pt x="1046480" y="6042660"/>
                    <a:pt x="635000" y="5439410"/>
                  </a:cubicBezTo>
                  <a:cubicBezTo>
                    <a:pt x="226060" y="4838700"/>
                    <a:pt x="0" y="4038600"/>
                    <a:pt x="0" y="3187700"/>
                  </a:cubicBezTo>
                  <a:cubicBezTo>
                    <a:pt x="0" y="2336800"/>
                    <a:pt x="226060" y="1536700"/>
                    <a:pt x="636270" y="935990"/>
                  </a:cubicBezTo>
                  <a:cubicBezTo>
                    <a:pt x="1046480" y="332740"/>
                    <a:pt x="1593850" y="0"/>
                    <a:pt x="2175510" y="0"/>
                  </a:cubicBezTo>
                  <a:cubicBezTo>
                    <a:pt x="2757170" y="0"/>
                    <a:pt x="3304540" y="332740"/>
                    <a:pt x="3716020" y="935990"/>
                  </a:cubicBezTo>
                  <a:cubicBezTo>
                    <a:pt x="4126230" y="1536700"/>
                    <a:pt x="4352290" y="2336800"/>
                    <a:pt x="4352290" y="3187700"/>
                  </a:cubicBezTo>
                  <a:cubicBezTo>
                    <a:pt x="4352290" y="4038600"/>
                    <a:pt x="4126230" y="4838700"/>
                    <a:pt x="3716020" y="5439410"/>
                  </a:cubicBezTo>
                  <a:cubicBezTo>
                    <a:pt x="3304540" y="6042660"/>
                    <a:pt x="2758440" y="6375400"/>
                    <a:pt x="2175510" y="6375400"/>
                  </a:cubicBezTo>
                  <a:close/>
                  <a:moveTo>
                    <a:pt x="2175510" y="25400"/>
                  </a:moveTo>
                  <a:cubicBezTo>
                    <a:pt x="990600" y="25400"/>
                    <a:pt x="25400" y="1443990"/>
                    <a:pt x="25400" y="3187700"/>
                  </a:cubicBezTo>
                  <a:cubicBezTo>
                    <a:pt x="25400" y="4931410"/>
                    <a:pt x="990600" y="6350000"/>
                    <a:pt x="2175510" y="6350000"/>
                  </a:cubicBezTo>
                  <a:cubicBezTo>
                    <a:pt x="3360420" y="6350000"/>
                    <a:pt x="4325620" y="4931410"/>
                    <a:pt x="4325620" y="3187700"/>
                  </a:cubicBezTo>
                  <a:cubicBezTo>
                    <a:pt x="4325620" y="1443990"/>
                    <a:pt x="3361690" y="25400"/>
                    <a:pt x="2175510" y="25400"/>
                  </a:cubicBezTo>
                  <a:close/>
                </a:path>
              </a:pathLst>
            </a:custGeom>
            <a:solidFill>
              <a:srgbClr val="D6CDBD"/>
            </a:solidFill>
          </p:spPr>
        </p:sp>
      </p:grpSp>
      <p:sp>
        <p:nvSpPr>
          <p:cNvPr id="11" name="TextBox 11"/>
          <p:cNvSpPr txBox="1"/>
          <p:nvPr/>
        </p:nvSpPr>
        <p:spPr>
          <a:xfrm>
            <a:off x="1526597" y="8877300"/>
            <a:ext cx="4234934" cy="588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340"/>
              </a:lnSpc>
            </a:pPr>
            <a:r>
              <a:rPr lang="en-US" sz="2000" u="none" strike="noStrike" spc="120" dirty="0" err="1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Михаил</a:t>
            </a:r>
            <a:r>
              <a:rPr lang="en-US" sz="2000" u="none" strike="noStrike" spc="120" dirty="0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en-US" sz="2000" u="none" strike="noStrike" spc="120" dirty="0" err="1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Илларионович</a:t>
            </a:r>
            <a:r>
              <a:rPr lang="en-US" sz="2000" u="none" strike="noStrike" spc="120" dirty="0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en-US" sz="2000" u="none" strike="noStrike" spc="120" dirty="0" err="1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Кутузов</a:t>
            </a:r>
            <a:endParaRPr lang="en-US" sz="2000" u="none" strike="noStrike" spc="120" dirty="0">
              <a:solidFill>
                <a:srgbClr val="FFFFFF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lvl="0" indent="0" algn="ctr">
              <a:lnSpc>
                <a:spcPts val="2340"/>
              </a:lnSpc>
            </a:pPr>
            <a:r>
              <a:rPr lang="en-US" sz="2000" u="none" strike="noStrike" spc="120" dirty="0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(1745-1813гг.)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650400" y="8877300"/>
            <a:ext cx="3863205" cy="5886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2340"/>
              </a:lnSpc>
              <a:spcBef>
                <a:spcPct val="0"/>
              </a:spcBef>
            </a:pPr>
            <a:r>
              <a:rPr lang="en-US" sz="2000" u="none" strike="noStrike" spc="120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Пётр Иванович Багратион</a:t>
            </a:r>
          </a:p>
          <a:p>
            <a:pPr marL="0" lvl="0" indent="0" algn="ctr">
              <a:lnSpc>
                <a:spcPts val="2340"/>
              </a:lnSpc>
              <a:spcBef>
                <a:spcPct val="0"/>
              </a:spcBef>
            </a:pPr>
            <a:r>
              <a:rPr lang="en-US" sz="2000" u="none" strike="noStrike" spc="120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(1765-1812гг.)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770999" y="8877300"/>
            <a:ext cx="4487585" cy="588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340"/>
              </a:lnSpc>
              <a:spcBef>
                <a:spcPct val="0"/>
              </a:spcBef>
            </a:pPr>
            <a:r>
              <a:rPr lang="en-US" sz="2000" u="none" strike="noStrike" spc="120" dirty="0" err="1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Николай</a:t>
            </a:r>
            <a:r>
              <a:rPr lang="en-US" sz="2000" u="none" strike="noStrike" spc="120" dirty="0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en-US" sz="2000" u="none" strike="noStrike" spc="120" dirty="0" err="1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Михайлович</a:t>
            </a:r>
            <a:r>
              <a:rPr lang="en-US" sz="2000" u="none" strike="noStrike" spc="120" dirty="0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en-US" sz="2000" u="none" strike="noStrike" spc="120" dirty="0" err="1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Каменский</a:t>
            </a:r>
            <a:endParaRPr lang="en-US" sz="2000" u="none" strike="noStrike" spc="120" dirty="0">
              <a:solidFill>
                <a:srgbClr val="FFFFFF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lvl="0" indent="0" algn="ctr">
              <a:lnSpc>
                <a:spcPts val="2340"/>
              </a:lnSpc>
              <a:spcBef>
                <a:spcPct val="0"/>
              </a:spcBef>
            </a:pPr>
            <a:r>
              <a:rPr lang="en-US" sz="2000" u="none" strike="noStrike" spc="120" dirty="0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(1776-1811гг.)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38201" y="705993"/>
            <a:ext cx="14020799" cy="6540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148"/>
              </a:lnSpc>
              <a:spcBef>
                <a:spcPct val="0"/>
              </a:spcBef>
            </a:pPr>
            <a:r>
              <a:rPr lang="en-US" sz="4400" b="1" spc="352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ПЛЕЯДА СУВОРСКИХ УЧЕНИКОВ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rgbClr val="163C46"/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14400" y="530027"/>
            <a:ext cx="7437588" cy="6540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148"/>
              </a:lnSpc>
              <a:spcBef>
                <a:spcPct val="0"/>
              </a:spcBef>
            </a:pPr>
            <a:r>
              <a:rPr lang="en-US" sz="4400" b="1" spc="352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В ССЫЛКЕ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1483945" y="1172570"/>
            <a:ext cx="15020124" cy="8998559"/>
            <a:chOff x="-495975" y="-449369"/>
            <a:chExt cx="20026833" cy="11998078"/>
          </a:xfrm>
        </p:grpSpPr>
        <p:grpSp>
          <p:nvGrpSpPr>
            <p:cNvPr id="4" name="Group 4"/>
            <p:cNvGrpSpPr/>
            <p:nvPr/>
          </p:nvGrpSpPr>
          <p:grpSpPr>
            <a:xfrm>
              <a:off x="-495975" y="-449369"/>
              <a:ext cx="10177971" cy="11998078"/>
              <a:chOff x="-54273" y="-49173"/>
              <a:chExt cx="1113745" cy="1312914"/>
            </a:xfrm>
          </p:grpSpPr>
          <p:sp>
            <p:nvSpPr>
              <p:cNvPr id="5" name="Freeform 5"/>
              <p:cNvSpPr/>
              <p:nvPr/>
            </p:nvSpPr>
            <p:spPr>
              <a:xfrm rot="21300000" flipH="1">
                <a:off x="-54273" y="-49173"/>
                <a:ext cx="1113745" cy="1312914"/>
              </a:xfrm>
              <a:custGeom>
                <a:avLst/>
                <a:gdLst/>
                <a:ahLst/>
                <a:cxnLst/>
                <a:rect l="l" t="t" r="r" b="b"/>
                <a:pathLst>
                  <a:path w="1113745" h="1312914">
                    <a:moveTo>
                      <a:pt x="1006585" y="0"/>
                    </a:moveTo>
                    <a:lnTo>
                      <a:pt x="0" y="88065"/>
                    </a:lnTo>
                    <a:lnTo>
                      <a:pt x="107161" y="1312914"/>
                    </a:lnTo>
                    <a:lnTo>
                      <a:pt x="1113746" y="1224849"/>
                    </a:lnTo>
                    <a:close/>
                  </a:path>
                </a:pathLst>
              </a:custGeom>
              <a:blipFill>
                <a:blip r:embed="rId2"/>
                <a:stretch>
                  <a:fillRect t="-4802" b="-4802"/>
                </a:stretch>
              </a:blipFill>
              <a:effectLst>
                <a:softEdge rad="228600"/>
              </a:effectLst>
            </p:spPr>
            <p:txBody>
              <a:bodyPr/>
              <a:lstStyle/>
              <a:p>
                <a:endParaRPr lang="ru-RU" dirty="0"/>
              </a:p>
            </p:txBody>
          </p:sp>
        </p:grpSp>
        <p:grpSp>
          <p:nvGrpSpPr>
            <p:cNvPr id="6" name="Group 6"/>
            <p:cNvGrpSpPr/>
            <p:nvPr/>
          </p:nvGrpSpPr>
          <p:grpSpPr>
            <a:xfrm>
              <a:off x="8904631" y="55362"/>
              <a:ext cx="10626225" cy="3747332"/>
              <a:chOff x="-168094" y="28269"/>
              <a:chExt cx="5425973" cy="1913466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-168094" y="28269"/>
                <a:ext cx="5425973" cy="1913466"/>
              </a:xfrm>
              <a:custGeom>
                <a:avLst/>
                <a:gdLst/>
                <a:ahLst/>
                <a:cxnLst/>
                <a:rect l="l" t="t" r="r" b="b"/>
                <a:pathLst>
                  <a:path w="5425973" h="1913466">
                    <a:moveTo>
                      <a:pt x="0" y="0"/>
                    </a:moveTo>
                    <a:lnTo>
                      <a:pt x="5425973" y="0"/>
                    </a:lnTo>
                    <a:lnTo>
                      <a:pt x="5425973" y="1913466"/>
                    </a:lnTo>
                    <a:lnTo>
                      <a:pt x="0" y="1913466"/>
                    </a:lnTo>
                    <a:close/>
                  </a:path>
                </a:pathLst>
              </a:custGeom>
              <a:blipFill>
                <a:blip r:embed="rId3"/>
                <a:stretch>
                  <a:fillRect t="-44350" b="-44350"/>
                </a:stretch>
              </a:blipFill>
              <a:effectLst>
                <a:softEdge rad="50800"/>
              </a:effectLst>
            </p:spPr>
            <p:txBody>
              <a:bodyPr/>
              <a:lstStyle/>
              <a:p>
                <a:endParaRPr lang="ru-RU" dirty="0"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8904633" y="7414125"/>
              <a:ext cx="10626225" cy="3557476"/>
              <a:chOff x="-168093" y="-135036"/>
              <a:chExt cx="5425973" cy="1816522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-168093" y="-135036"/>
                <a:ext cx="5425973" cy="1816522"/>
              </a:xfrm>
              <a:custGeom>
                <a:avLst/>
                <a:gdLst/>
                <a:ahLst/>
                <a:cxnLst/>
                <a:rect l="l" t="t" r="r" b="b"/>
                <a:pathLst>
                  <a:path w="5425973" h="1816522">
                    <a:moveTo>
                      <a:pt x="0" y="0"/>
                    </a:moveTo>
                    <a:lnTo>
                      <a:pt x="5425973" y="0"/>
                    </a:lnTo>
                    <a:lnTo>
                      <a:pt x="5425973" y="1816522"/>
                    </a:lnTo>
                    <a:lnTo>
                      <a:pt x="0" y="1816522"/>
                    </a:lnTo>
                    <a:close/>
                  </a:path>
                </a:pathLst>
              </a:custGeom>
              <a:blipFill>
                <a:blip r:embed="rId4"/>
                <a:stretch>
                  <a:fillRect t="-49386" b="-49386"/>
                </a:stretch>
              </a:blipFill>
              <a:effectLst>
                <a:softEdge rad="63500"/>
              </a:effectLst>
            </p:spPr>
          </p:sp>
        </p:grpSp>
        <p:grpSp>
          <p:nvGrpSpPr>
            <p:cNvPr id="10" name="Group 10"/>
            <p:cNvGrpSpPr/>
            <p:nvPr/>
          </p:nvGrpSpPr>
          <p:grpSpPr>
            <a:xfrm>
              <a:off x="8904633" y="3642644"/>
              <a:ext cx="10626225" cy="3931247"/>
              <a:chOff x="-168093" y="-53456"/>
              <a:chExt cx="5425973" cy="2007377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-168093" y="-53456"/>
                <a:ext cx="5425973" cy="2007377"/>
              </a:xfrm>
              <a:custGeom>
                <a:avLst/>
                <a:gdLst/>
                <a:ahLst/>
                <a:cxnLst/>
                <a:rect l="l" t="t" r="r" b="b"/>
                <a:pathLst>
                  <a:path w="5425973" h="2007377">
                    <a:moveTo>
                      <a:pt x="0" y="0"/>
                    </a:moveTo>
                    <a:lnTo>
                      <a:pt x="5425973" y="0"/>
                    </a:lnTo>
                    <a:lnTo>
                      <a:pt x="5425973" y="2007377"/>
                    </a:lnTo>
                    <a:lnTo>
                      <a:pt x="0" y="2007377"/>
                    </a:lnTo>
                    <a:close/>
                  </a:path>
                </a:pathLst>
              </a:custGeom>
              <a:blipFill>
                <a:blip r:embed="rId5"/>
                <a:stretch>
                  <a:fillRect t="-39936" b="-39936"/>
                </a:stretch>
              </a:blipFill>
              <a:effectLst>
                <a:softEdge rad="63500"/>
              </a:effectLst>
            </p:spPr>
          </p:sp>
        </p:grp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2000">
              <a:srgbClr val="163C46"/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39094" y="1810556"/>
            <a:ext cx="11099900" cy="7674514"/>
          </a:xfrm>
          <a:custGeom>
            <a:avLst/>
            <a:gdLst/>
            <a:ahLst/>
            <a:cxnLst/>
            <a:rect l="l" t="t" r="r" b="b"/>
            <a:pathLst>
              <a:path w="11099900" h="7674514">
                <a:moveTo>
                  <a:pt x="0" y="0"/>
                </a:moveTo>
                <a:lnTo>
                  <a:pt x="11099900" y="0"/>
                </a:lnTo>
                <a:lnTo>
                  <a:pt x="11099900" y="7674514"/>
                </a:lnTo>
                <a:lnTo>
                  <a:pt x="0" y="767451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2850" r="-29039"/>
            </a:stretch>
          </a:blipFill>
          <a:effectLst>
            <a:softEdge rad="165100"/>
          </a:effectLst>
        </p:spPr>
      </p:sp>
      <p:sp>
        <p:nvSpPr>
          <p:cNvPr id="3" name="Freeform 3"/>
          <p:cNvSpPr/>
          <p:nvPr/>
        </p:nvSpPr>
        <p:spPr>
          <a:xfrm>
            <a:off x="11353800" y="1810556"/>
            <a:ext cx="5922432" cy="7674514"/>
          </a:xfrm>
          <a:custGeom>
            <a:avLst/>
            <a:gdLst/>
            <a:ahLst/>
            <a:cxnLst/>
            <a:rect l="l" t="t" r="r" b="b"/>
            <a:pathLst>
              <a:path w="5922432" h="7674514">
                <a:moveTo>
                  <a:pt x="0" y="0"/>
                </a:moveTo>
                <a:lnTo>
                  <a:pt x="5922432" y="0"/>
                </a:lnTo>
                <a:lnTo>
                  <a:pt x="5922432" y="7674514"/>
                </a:lnTo>
                <a:lnTo>
                  <a:pt x="0" y="767451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7422" r="-7422"/>
            </a:stretch>
          </a:blipFill>
          <a:effectLst>
            <a:softEdge rad="165100"/>
          </a:effectLst>
        </p:spPr>
      </p:sp>
      <p:sp>
        <p:nvSpPr>
          <p:cNvPr id="4" name="TextBox 4"/>
          <p:cNvSpPr txBox="1"/>
          <p:nvPr/>
        </p:nvSpPr>
        <p:spPr>
          <a:xfrm>
            <a:off x="639612" y="688086"/>
            <a:ext cx="17648388" cy="6454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48"/>
              </a:lnSpc>
              <a:spcBef>
                <a:spcPct val="0"/>
              </a:spcBef>
            </a:pPr>
            <a:r>
              <a:rPr lang="en-US" sz="4400" b="1" spc="352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В ССЫЛКЕ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">
              <a:srgbClr val="091E27">
                <a:alpha val="100000"/>
              </a:srgbClr>
            </a:gs>
            <a:gs pos="100000">
              <a:srgbClr val="48F0E7">
                <a:alpha val="100000"/>
              </a:srgb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72075" y="-19362"/>
            <a:ext cx="18460075" cy="10545318"/>
          </a:xfrm>
          <a:custGeom>
            <a:avLst/>
            <a:gdLst/>
            <a:ahLst/>
            <a:cxnLst/>
            <a:rect l="l" t="t" r="r" b="b"/>
            <a:pathLst>
              <a:path w="14646518" h="8366823">
                <a:moveTo>
                  <a:pt x="0" y="0"/>
                </a:moveTo>
                <a:lnTo>
                  <a:pt x="14646518" y="0"/>
                </a:lnTo>
                <a:lnTo>
                  <a:pt x="14646518" y="8366824"/>
                </a:lnTo>
                <a:lnTo>
                  <a:pt x="0" y="836682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9448800" y="2628900"/>
            <a:ext cx="8915400" cy="6540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148"/>
              </a:lnSpc>
              <a:spcBef>
                <a:spcPct val="0"/>
              </a:spcBef>
            </a:pPr>
            <a:r>
              <a:rPr lang="en-US" sz="4400" b="1" spc="352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ПЕРЕХОД ЧЕРЕЗ АЛЬПЫ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1000">
              <a:srgbClr val="163C46"/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941462" y="1806916"/>
            <a:ext cx="9007884" cy="4927735"/>
            <a:chOff x="73123" y="0"/>
            <a:chExt cx="12010512" cy="6570313"/>
          </a:xfrm>
        </p:grpSpPr>
        <p:sp>
          <p:nvSpPr>
            <p:cNvPr id="3" name="Freeform 3"/>
            <p:cNvSpPr/>
            <p:nvPr/>
          </p:nvSpPr>
          <p:spPr>
            <a:xfrm>
              <a:off x="73123" y="0"/>
              <a:ext cx="12010512" cy="6012247"/>
            </a:xfrm>
            <a:custGeom>
              <a:avLst/>
              <a:gdLst/>
              <a:ahLst/>
              <a:cxnLst/>
              <a:rect l="l" t="t" r="r" b="b"/>
              <a:pathLst>
                <a:path w="12010512" h="6012247">
                  <a:moveTo>
                    <a:pt x="0" y="0"/>
                  </a:moveTo>
                  <a:lnTo>
                    <a:pt x="12010512" y="0"/>
                  </a:lnTo>
                  <a:lnTo>
                    <a:pt x="12010512" y="6012247"/>
                  </a:lnTo>
                  <a:lnTo>
                    <a:pt x="0" y="60122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  <a:effectLst>
              <a:softEdge rad="101600"/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139974" y="6175978"/>
              <a:ext cx="6078379" cy="39433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340"/>
                </a:lnSpc>
                <a:spcBef>
                  <a:spcPct val="0"/>
                </a:spcBef>
              </a:pPr>
              <a:r>
                <a:rPr lang="ru-RU" sz="2000" u="none" strike="noStrike" spc="120" dirty="0">
                  <a:solidFill>
                    <a:srgbClr val="FFFFFF"/>
                  </a:solidFill>
                  <a:latin typeface="Playfair Display"/>
                  <a:ea typeface="Playfair Display"/>
                  <a:cs typeface="Playfair Display"/>
                  <a:sym typeface="Playfair Display"/>
                </a:rPr>
                <a:t>Фотография прошлого века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62208" y="4285947"/>
            <a:ext cx="7974852" cy="5519261"/>
            <a:chOff x="0" y="0"/>
            <a:chExt cx="10633136" cy="735901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0633136" cy="6847739"/>
            </a:xfrm>
            <a:custGeom>
              <a:avLst/>
              <a:gdLst/>
              <a:ahLst/>
              <a:cxnLst/>
              <a:rect l="l" t="t" r="r" b="b"/>
              <a:pathLst>
                <a:path w="10633136" h="6847739">
                  <a:moveTo>
                    <a:pt x="0" y="0"/>
                  </a:moveTo>
                  <a:lnTo>
                    <a:pt x="10633136" y="0"/>
                  </a:lnTo>
                  <a:lnTo>
                    <a:pt x="10633136" y="6847739"/>
                  </a:lnTo>
                  <a:lnTo>
                    <a:pt x="0" y="6847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effectLst>
              <a:softEdge rad="76200"/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164789" y="6964680"/>
              <a:ext cx="6365240" cy="39433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l">
                <a:lnSpc>
                  <a:spcPts val="2340"/>
                </a:lnSpc>
                <a:spcBef>
                  <a:spcPct val="0"/>
                </a:spcBef>
              </a:pPr>
              <a:r>
                <a:rPr lang="ru-RU" sz="2000" u="none" strike="noStrike" spc="120" dirty="0">
                  <a:solidFill>
                    <a:srgbClr val="FFFFFF"/>
                  </a:solidFill>
                  <a:latin typeface="Playfair Display"/>
                  <a:ea typeface="Playfair Display"/>
                  <a:cs typeface="Playfair Display"/>
                  <a:sym typeface="Playfair Display"/>
                </a:rPr>
                <a:t>План Тираспольской крепости</a:t>
              </a:r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562208" y="589441"/>
            <a:ext cx="17725792" cy="6454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48"/>
              </a:lnSpc>
              <a:spcBef>
                <a:spcPct val="0"/>
              </a:spcBef>
            </a:pPr>
            <a:r>
              <a:rPr lang="en-US" sz="4400" b="1" spc="352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ТИРАСПОЛЬСКАЯ КРЕПОСТЬ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">
              <a:srgbClr val="163C46"/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4498086"/>
            <a:ext cx="18288000" cy="8896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19"/>
              </a:lnSpc>
              <a:spcBef>
                <a:spcPct val="0"/>
              </a:spcBef>
            </a:pPr>
            <a:r>
              <a:rPr lang="en-US" sz="6000" b="1" spc="48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ПРАКТИКИ. ЗАДАЧИ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">
              <a:srgbClr val="163C46"/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2150745"/>
            <a:ext cx="16386894" cy="7517488"/>
          </a:xfrm>
          <a:custGeom>
            <a:avLst/>
            <a:gdLst/>
            <a:ahLst/>
            <a:cxnLst/>
            <a:rect l="l" t="t" r="r" b="b"/>
            <a:pathLst>
              <a:path w="16386894" h="7517488">
                <a:moveTo>
                  <a:pt x="0" y="0"/>
                </a:moveTo>
                <a:lnTo>
                  <a:pt x="16386894" y="0"/>
                </a:lnTo>
                <a:lnTo>
                  <a:pt x="16386894" y="7517487"/>
                </a:lnTo>
                <a:lnTo>
                  <a:pt x="0" y="75174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softEdge rad="101600"/>
          </a:effectLst>
        </p:spPr>
        <p:txBody>
          <a:bodyPr/>
          <a:lstStyle/>
          <a:p>
            <a:endParaRPr lang="ru-RU" dirty="0"/>
          </a:p>
        </p:txBody>
      </p:sp>
      <p:sp>
        <p:nvSpPr>
          <p:cNvPr id="3" name="TextBox 3"/>
          <p:cNvSpPr txBox="1"/>
          <p:nvPr/>
        </p:nvSpPr>
        <p:spPr>
          <a:xfrm>
            <a:off x="1028700" y="495300"/>
            <a:ext cx="11731357" cy="13080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5148"/>
              </a:lnSpc>
            </a:pPr>
            <a:r>
              <a:rPr lang="en-US" sz="4400" b="1" spc="352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ПОКАЗАТЕЛЬНАЯ И</a:t>
            </a:r>
          </a:p>
          <a:p>
            <a:pPr algn="just">
              <a:lnSpc>
                <a:spcPts val="5148"/>
              </a:lnSpc>
              <a:spcBef>
                <a:spcPct val="0"/>
              </a:spcBef>
            </a:pPr>
            <a:r>
              <a:rPr lang="en-US" sz="4400" b="1" spc="352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ЛОГАРИФМИЧЕСКАЯ ФУНКЦИЯ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">
              <a:srgbClr val="091E27">
                <a:alpha val="100000"/>
              </a:srgbClr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22248" y="1783478"/>
            <a:ext cx="7663050" cy="5786534"/>
          </a:xfrm>
          <a:custGeom>
            <a:avLst/>
            <a:gdLst/>
            <a:ahLst/>
            <a:cxnLst/>
            <a:rect l="l" t="t" r="r" b="b"/>
            <a:pathLst>
              <a:path w="7663050" h="5786534">
                <a:moveTo>
                  <a:pt x="0" y="0"/>
                </a:moveTo>
                <a:lnTo>
                  <a:pt x="7663050" y="0"/>
                </a:lnTo>
                <a:lnTo>
                  <a:pt x="7663050" y="5786534"/>
                </a:lnTo>
                <a:lnTo>
                  <a:pt x="0" y="578653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2673"/>
            </a:stretch>
          </a:blipFill>
          <a:ln w="38100" cap="sq">
            <a:solidFill>
              <a:srgbClr val="000000"/>
            </a:solidFill>
            <a:prstDash val="solid"/>
            <a:miter/>
          </a:ln>
          <a:effectLst>
            <a:softEdge rad="101600"/>
          </a:effectLst>
        </p:spPr>
        <p:txBody>
          <a:bodyPr/>
          <a:lstStyle/>
          <a:p>
            <a:endParaRPr lang="ru-RU" dirty="0"/>
          </a:p>
        </p:txBody>
      </p:sp>
      <p:sp>
        <p:nvSpPr>
          <p:cNvPr id="3" name="Freeform 3"/>
          <p:cNvSpPr/>
          <p:nvPr/>
        </p:nvSpPr>
        <p:spPr>
          <a:xfrm>
            <a:off x="9016586" y="1783478"/>
            <a:ext cx="7747260" cy="5786534"/>
          </a:xfrm>
          <a:custGeom>
            <a:avLst/>
            <a:gdLst/>
            <a:ahLst/>
            <a:cxnLst/>
            <a:rect l="l" t="t" r="r" b="b"/>
            <a:pathLst>
              <a:path w="7747260" h="5786534">
                <a:moveTo>
                  <a:pt x="0" y="0"/>
                </a:moveTo>
                <a:lnTo>
                  <a:pt x="7747259" y="0"/>
                </a:lnTo>
                <a:lnTo>
                  <a:pt x="7747259" y="5786534"/>
                </a:lnTo>
                <a:lnTo>
                  <a:pt x="0" y="578653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cap="sq">
            <a:noFill/>
            <a:prstDash val="solid"/>
            <a:miter/>
          </a:ln>
          <a:effectLst>
            <a:softEdge rad="190500"/>
          </a:effectLst>
        </p:spPr>
        <p:txBody>
          <a:bodyPr/>
          <a:lstStyle/>
          <a:p>
            <a:endParaRPr lang="ru-RU" dirty="0"/>
          </a:p>
        </p:txBody>
      </p:sp>
      <p:sp>
        <p:nvSpPr>
          <p:cNvPr id="4" name="TextBox 4"/>
          <p:cNvSpPr txBox="1"/>
          <p:nvPr/>
        </p:nvSpPr>
        <p:spPr>
          <a:xfrm>
            <a:off x="622248" y="7956660"/>
            <a:ext cx="16141598" cy="16826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00"/>
              </a:lnSpc>
            </a:pPr>
            <a:r>
              <a:rPr lang="ru-RU" sz="3300" spc="297" dirty="0">
                <a:solidFill>
                  <a:srgbClr val="FFFFFF"/>
                </a:solidFill>
                <a:latin typeface="Playfair Display Bold" panose="020B0604020202020204" charset="-52"/>
                <a:ea typeface="Playfair Display"/>
                <a:cs typeface="Playfair Display"/>
                <a:sym typeface="Playfair Display"/>
              </a:rPr>
              <a:t>Гёте рассматривал логарифмическую спираль как глубокий символ, отражающий как математические законы природы, </a:t>
            </a:r>
          </a:p>
          <a:p>
            <a:pPr algn="l">
              <a:lnSpc>
                <a:spcPts val="4500"/>
              </a:lnSpc>
            </a:pPr>
            <a:r>
              <a:rPr lang="ru-RU" sz="3300" spc="297" dirty="0">
                <a:solidFill>
                  <a:srgbClr val="FFFFFF"/>
                </a:solidFill>
                <a:latin typeface="Playfair Display Bold" panose="020B0604020202020204" charset="-52"/>
                <a:ea typeface="Playfair Display"/>
                <a:cs typeface="Playfair Display"/>
                <a:sym typeface="Playfair Display"/>
              </a:rPr>
              <a:t>так и философские аспекты жизни и духовного роста.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622248" y="688086"/>
            <a:ext cx="17665752" cy="6454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48"/>
              </a:lnSpc>
              <a:spcBef>
                <a:spcPct val="0"/>
              </a:spcBef>
            </a:pPr>
            <a:r>
              <a:rPr lang="en-US" sz="4400" b="1" spc="352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ЛОГАРИФМИЧЕСКАЯ СПИРАЛЬ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50500">
              <a:srgbClr val="298787"/>
            </a:gs>
            <a:gs pos="1000">
              <a:srgbClr val="1E6366"/>
            </a:gs>
            <a:gs pos="100000">
              <a:srgbClr val="48F0E7">
                <a:alpha val="100000"/>
              </a:srgb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"/>
          <p:cNvSpPr/>
          <p:nvPr/>
        </p:nvSpPr>
        <p:spPr>
          <a:xfrm>
            <a:off x="13741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277" b="-4277"/>
            </a:stretch>
          </a:blipFill>
        </p:spPr>
      </p:sp>
      <p:grpSp>
        <p:nvGrpSpPr>
          <p:cNvPr id="6" name="Группа 5"/>
          <p:cNvGrpSpPr/>
          <p:nvPr/>
        </p:nvGrpSpPr>
        <p:grpSpPr>
          <a:xfrm>
            <a:off x="990600" y="1181100"/>
            <a:ext cx="16045099" cy="3733800"/>
            <a:chOff x="3172691" y="2393096"/>
            <a:chExt cx="13317442" cy="1346027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3172691" y="2393096"/>
              <a:ext cx="13317442" cy="1346027"/>
            </a:xfrm>
            <a:prstGeom prst="roundRect">
              <a:avLst/>
            </a:prstGeom>
            <a:solidFill>
              <a:srgbClr val="FFF6F6"/>
            </a:solidFill>
            <a:effectLst>
              <a:outerShdw blurRad="355600" dist="38100" dir="10320000" sx="102000" sy="102000" algn="t" rotWithShape="0">
                <a:prstClr val="black">
                  <a:alpha val="62000"/>
                </a:prstClr>
              </a:outerShdw>
            </a:effectLst>
          </p:spPr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ru-RU"/>
            </a:p>
          </p:txBody>
        </p:sp>
        <p:sp>
          <p:nvSpPr>
            <p:cNvPr id="8" name="TextBox 10"/>
            <p:cNvSpPr txBox="1"/>
            <p:nvPr/>
          </p:nvSpPr>
          <p:spPr>
            <a:xfrm>
              <a:off x="3172692" y="2443181"/>
              <a:ext cx="13218424" cy="1245856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ct val="120000"/>
                </a:lnSpc>
              </a:pPr>
              <a:r>
                <a:rPr lang="ru-RU" sz="3600" b="1" spc="24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Как наголову разбить армию противника, которая превосходит тебя по численности в четыре раза и стоит </a:t>
              </a:r>
            </a:p>
            <a:p>
              <a:pPr algn="ctr">
                <a:lnSpc>
                  <a:spcPct val="120000"/>
                </a:lnSpc>
              </a:pPr>
              <a:r>
                <a:rPr lang="ru-RU" sz="3600" b="1" spc="24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на хорошо укрепленной позиции? </a:t>
              </a:r>
            </a:p>
          </p:txBody>
        </p: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277" b="-4277"/>
            </a:stretch>
          </a:blipFill>
        </p:spPr>
      </p:sp>
      <p:grpSp>
        <p:nvGrpSpPr>
          <p:cNvPr id="6" name="Группа 5"/>
          <p:cNvGrpSpPr/>
          <p:nvPr/>
        </p:nvGrpSpPr>
        <p:grpSpPr>
          <a:xfrm>
            <a:off x="1333500" y="3230490"/>
            <a:ext cx="15620999" cy="3826020"/>
            <a:chOff x="3659173" y="2422143"/>
            <a:chExt cx="12466098" cy="1240890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3780793" y="2422143"/>
              <a:ext cx="12344478" cy="1240890"/>
            </a:xfrm>
            <a:prstGeom prst="roundRect">
              <a:avLst/>
            </a:prstGeom>
            <a:solidFill>
              <a:srgbClr val="FFF6F6"/>
            </a:solidFill>
            <a:effectLst>
              <a:outerShdw blurRad="431800" dir="10440000" sx="104000" sy="104000" algn="t" rotWithShape="0">
                <a:prstClr val="black">
                  <a:alpha val="48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" name="TextBox 10"/>
            <p:cNvSpPr txBox="1"/>
            <p:nvPr/>
          </p:nvSpPr>
          <p:spPr>
            <a:xfrm>
              <a:off x="3659173" y="2503759"/>
              <a:ext cx="12466098" cy="1077658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4500"/>
                </a:lnSpc>
              </a:pPr>
              <a:r>
                <a:rPr lang="ru-RU" sz="30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Очень просто: всего лишь отмахать за трое суток 80 верст пешком, </a:t>
              </a:r>
            </a:p>
            <a:p>
              <a:pPr algn="ctr">
                <a:lnSpc>
                  <a:spcPts val="4500"/>
                </a:lnSpc>
              </a:pPr>
              <a:r>
                <a:rPr lang="ru-RU" sz="30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напасть первым (неслыханная дерзость в истории войн!) </a:t>
              </a:r>
            </a:p>
            <a:p>
              <a:pPr algn="ctr">
                <a:lnSpc>
                  <a:spcPts val="4500"/>
                </a:lnSpc>
              </a:pPr>
              <a:r>
                <a:rPr lang="ru-RU" sz="30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и, вдобавок, рискнуть атаковать вражеские окопы кавалерией. </a:t>
              </a:r>
            </a:p>
            <a:p>
              <a:pPr algn="ctr">
                <a:lnSpc>
                  <a:spcPts val="4500"/>
                </a:lnSpc>
              </a:pPr>
              <a:r>
                <a:rPr lang="ru-RU" sz="30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Все эти тактические хитрости продемонстрировал русский полководец </a:t>
              </a:r>
            </a:p>
            <a:p>
              <a:pPr algn="ctr">
                <a:lnSpc>
                  <a:spcPts val="4500"/>
                </a:lnSpc>
              </a:pPr>
              <a:r>
                <a:rPr lang="ru-RU" sz="30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Александр Суворов в битве на реке </a:t>
              </a:r>
              <a:r>
                <a:rPr lang="ru-RU" sz="3000" b="1" spc="50" dirty="0" err="1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Рымник</a:t>
              </a:r>
              <a:r>
                <a:rPr lang="ru-RU" sz="30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 22 сентября 1789 года.</a:t>
              </a:r>
            </a:p>
          </p:txBody>
        </p:sp>
      </p:grpSp>
      <p:grpSp>
        <p:nvGrpSpPr>
          <p:cNvPr id="2" name="Группа 1"/>
          <p:cNvGrpSpPr/>
          <p:nvPr/>
        </p:nvGrpSpPr>
        <p:grpSpPr>
          <a:xfrm>
            <a:off x="381000" y="962441"/>
            <a:ext cx="10363200" cy="1305608"/>
            <a:chOff x="177613" y="608828"/>
            <a:chExt cx="9220200" cy="1305608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381000" y="608828"/>
              <a:ext cx="8610040" cy="1305608"/>
            </a:xfrm>
            <a:prstGeom prst="roundRect">
              <a:avLst/>
            </a:prstGeom>
            <a:solidFill>
              <a:srgbClr val="FFF6F6"/>
            </a:solidFill>
            <a:effectLst>
              <a:outerShdw blurRad="3556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" name="TextBox 7"/>
            <p:cNvSpPr txBox="1"/>
            <p:nvPr/>
          </p:nvSpPr>
          <p:spPr>
            <a:xfrm>
              <a:off x="177613" y="608828"/>
              <a:ext cx="9220200" cy="130560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375"/>
                </a:lnSpc>
              </a:pPr>
              <a:r>
                <a:rPr lang="en-US" sz="4799" b="1" spc="527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УДИВИТЬ - ПОБЕДИТЬ!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906801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">
              <a:srgbClr val="091E27">
                <a:alpha val="100000"/>
              </a:srgbClr>
            </a:gs>
            <a:gs pos="100000">
              <a:srgbClr val="48F0E7">
                <a:alpha val="100000"/>
              </a:srgb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94" t="26081" r="3517" b="4196"/>
          <a:stretch/>
        </p:blipFill>
        <p:spPr>
          <a:xfrm>
            <a:off x="0" y="1"/>
            <a:ext cx="18288001" cy="10287000"/>
          </a:xfrm>
          <a:prstGeom prst="rect">
            <a:avLst/>
          </a:prstGeom>
        </p:spPr>
      </p:pic>
      <p:grpSp>
        <p:nvGrpSpPr>
          <p:cNvPr id="15" name="Группа 14"/>
          <p:cNvGrpSpPr/>
          <p:nvPr/>
        </p:nvGrpSpPr>
        <p:grpSpPr>
          <a:xfrm>
            <a:off x="495300" y="1625290"/>
            <a:ext cx="10134600" cy="8014010"/>
            <a:chOff x="266700" y="177491"/>
            <a:chExt cx="10134600" cy="8014010"/>
          </a:xfrm>
        </p:grpSpPr>
        <p:grpSp>
          <p:nvGrpSpPr>
            <p:cNvPr id="12" name="Группа 11"/>
            <p:cNvGrpSpPr/>
            <p:nvPr/>
          </p:nvGrpSpPr>
          <p:grpSpPr>
            <a:xfrm>
              <a:off x="266700" y="177491"/>
              <a:ext cx="10134600" cy="8014010"/>
              <a:chOff x="211859" y="2731039"/>
              <a:chExt cx="16535400" cy="6841228"/>
            </a:xfrm>
          </p:grpSpPr>
          <p:sp>
            <p:nvSpPr>
              <p:cNvPr id="13" name="Скругленный прямоугольник 12"/>
              <p:cNvSpPr/>
              <p:nvPr/>
            </p:nvSpPr>
            <p:spPr>
              <a:xfrm>
                <a:off x="211859" y="2731039"/>
                <a:ext cx="16535400" cy="6841228"/>
              </a:xfrm>
              <a:prstGeom prst="roundRect">
                <a:avLst/>
              </a:prstGeom>
              <a:solidFill>
                <a:srgbClr val="FFF6F6"/>
              </a:solidFill>
              <a:effectLst>
                <a:outerShdw blurRad="482600" dist="38100" dir="5400000" sx="103000" sy="103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14" name="TextBox 4"/>
              <p:cNvSpPr txBox="1"/>
              <p:nvPr/>
            </p:nvSpPr>
            <p:spPr>
              <a:xfrm>
                <a:off x="522675" y="3437457"/>
                <a:ext cx="15913768" cy="3532859"/>
              </a:xfrm>
              <a:prstGeom prst="rect">
                <a:avLst/>
              </a:prstGeom>
            </p:spPr>
            <p:txBody>
              <a:bodyPr lIns="254000" tIns="254000" rIns="254000" bIns="254000" rtlCol="0" anchor="ctr"/>
              <a:lstStyle/>
              <a:p>
                <a:pPr algn="ctr">
                  <a:lnSpc>
                    <a:spcPts val="750"/>
                  </a:lnSpc>
                </a:pPr>
                <a:endParaRPr lang="ru-RU" sz="4000" dirty="0">
                  <a:solidFill>
                    <a:srgbClr val="002060"/>
                  </a:solidFill>
                </a:endParaRPr>
              </a:p>
              <a:p>
                <a:pPr algn="ctr">
                  <a:lnSpc>
                    <a:spcPts val="5400"/>
                  </a:lnSpc>
                </a:pPr>
                <a:r>
                  <a:rPr lang="ru-RU" sz="4000" b="1" spc="324" dirty="0">
                    <a:solidFill>
                      <a:schemeClr val="tx2">
                        <a:lumMod val="50000"/>
                      </a:schemeClr>
                    </a:solidFill>
                    <a:latin typeface="Playfair Display Bold"/>
                    <a:ea typeface="Playfair Display Bold"/>
                    <a:cs typeface="Playfair Display Bold"/>
                    <a:sym typeface="Playfair Display Bold"/>
                  </a:rPr>
                  <a:t>Сколько прошли километров?</a:t>
                </a:r>
                <a:br>
                  <a:rPr lang="ru-RU" sz="4000" b="1" spc="324" dirty="0">
                    <a:solidFill>
                      <a:schemeClr val="tx2">
                        <a:lumMod val="50000"/>
                      </a:schemeClr>
                    </a:solidFill>
                    <a:latin typeface="Playfair Display Bold"/>
                    <a:ea typeface="Playfair Display Bold"/>
                    <a:cs typeface="Playfair Display Bold"/>
                    <a:sym typeface="Playfair Display Bold"/>
                  </a:rPr>
                </a:br>
                <a:endParaRPr lang="ru-RU" sz="1400" b="1" spc="324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endParaRPr>
              </a:p>
              <a:p>
                <a:pPr algn="ctr">
                  <a:lnSpc>
                    <a:spcPts val="0"/>
                  </a:lnSpc>
                </a:pPr>
                <a:endParaRPr lang="ru-RU" sz="2800" b="1" spc="33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ru-RU" sz="2800" b="1" spc="50" dirty="0">
                    <a:solidFill>
                      <a:schemeClr val="tx2">
                        <a:lumMod val="50000"/>
                      </a:schemeClr>
                    </a:solidFill>
                    <a:latin typeface="Playfair Display Bold"/>
                    <a:ea typeface="Playfair Display Bold"/>
                    <a:cs typeface="Playfair Display Bold"/>
                    <a:sym typeface="Playfair Display Bold"/>
                  </a:rPr>
                  <a:t>Поход в Польшу продемонстрировал результаты обучения солдат по-суворовски: 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ru-RU" sz="2800" b="1" spc="50" dirty="0">
                    <a:solidFill>
                      <a:schemeClr val="tx2">
                        <a:lumMod val="50000"/>
                      </a:schemeClr>
                    </a:solidFill>
                    <a:latin typeface="Playfair Display Bold"/>
                    <a:ea typeface="Playfair Display Bold"/>
                    <a:cs typeface="Playfair Display Bold"/>
                    <a:sym typeface="Playfair Display Bold"/>
                  </a:rPr>
                  <a:t>за 30 дней бригада прошла 850 вёрст, 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ru-RU" sz="2800" b="1" spc="50" dirty="0">
                    <a:solidFill>
                      <a:schemeClr val="tx2">
                        <a:lumMod val="50000"/>
                      </a:schemeClr>
                    </a:solidFill>
                    <a:latin typeface="Playfair Display Bold"/>
                    <a:ea typeface="Playfair Display Bold"/>
                    <a:cs typeface="Playfair Display Bold"/>
                    <a:sym typeface="Playfair Display Bold"/>
                  </a:rPr>
                  <a:t>причём в дороге было только шесть заболевших. </a:t>
                </a:r>
              </a:p>
            </p:txBody>
          </p:sp>
        </p:grpSp>
        <p:sp>
          <p:nvSpPr>
            <p:cNvPr id="11" name="Прямоугольник 10"/>
            <p:cNvSpPr/>
            <p:nvPr/>
          </p:nvSpPr>
          <p:spPr>
            <a:xfrm>
              <a:off x="914400" y="5829301"/>
              <a:ext cx="9296400" cy="1384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3500"/>
                </a:lnSpc>
              </a:pPr>
              <a:r>
                <a:rPr lang="ru-RU" sz="2000" spc="230" dirty="0">
                  <a:solidFill>
                    <a:schemeClr val="tx2">
                      <a:lumMod val="50000"/>
                    </a:schemeClr>
                  </a:solidFill>
                  <a:latin typeface="Playfair Display"/>
                  <a:ea typeface="Playfair Display"/>
                  <a:cs typeface="Playfair Display"/>
                  <a:sym typeface="Playfair Display"/>
                </a:rPr>
                <a:t>Верста́ (по древнему правописанию: </a:t>
              </a:r>
              <a:r>
                <a:rPr lang="ru-RU" sz="2000" spc="230" dirty="0" err="1">
                  <a:solidFill>
                    <a:schemeClr val="tx2">
                      <a:lumMod val="50000"/>
                    </a:schemeClr>
                  </a:solidFill>
                  <a:latin typeface="Playfair Display"/>
                  <a:ea typeface="Playfair Display"/>
                  <a:cs typeface="Playfair Display"/>
                  <a:sym typeface="Playfair Display"/>
                </a:rPr>
                <a:t>връста</a:t>
              </a:r>
              <a:r>
                <a:rPr lang="ru-RU" sz="2000" spc="230" dirty="0">
                  <a:solidFill>
                    <a:schemeClr val="tx2">
                      <a:lumMod val="50000"/>
                    </a:schemeClr>
                  </a:solidFill>
                  <a:latin typeface="Playfair Display"/>
                  <a:ea typeface="Playfair Display"/>
                  <a:cs typeface="Playfair Display"/>
                  <a:sym typeface="Playfair Display"/>
                </a:rPr>
                <a:t>)— славянская единица измерения расстояния, равная 500 саженей или 1500 аршин, в метрической системе это 1066,8 метра.</a:t>
              </a:r>
            </a:p>
          </p:txBody>
        </p: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">
              <a:srgbClr val="091E27">
                <a:alpha val="100000"/>
              </a:srgbClr>
            </a:gs>
            <a:gs pos="100000">
              <a:srgbClr val="48F0E7">
                <a:alpha val="100000"/>
              </a:srgb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8">
            <a:extLst>
              <a:ext uri="{FF2B5EF4-FFF2-40B4-BE49-F238E27FC236}">
                <a16:creationId xmlns:a16="http://schemas.microsoft.com/office/drawing/2014/main" id="{4287E409-6CC2-4899-919F-CEC185ABD383}"/>
              </a:ext>
            </a:extLst>
          </p:cNvPr>
          <p:cNvSpPr/>
          <p:nvPr/>
        </p:nvSpPr>
        <p:spPr>
          <a:xfrm>
            <a:off x="533400" y="3924300"/>
            <a:ext cx="10109616" cy="5780334"/>
          </a:xfrm>
          <a:prstGeom prst="roundRect">
            <a:avLst/>
          </a:prstGeom>
          <a:solidFill>
            <a:srgbClr val="FFF6F6"/>
          </a:solidFill>
          <a:effectLst>
            <a:outerShdw blurRad="469900" dist="38100" dir="5400000" algn="t" rotWithShape="0">
              <a:prstClr val="black">
                <a:alpha val="56000"/>
              </a:prstClr>
            </a:outerShdw>
          </a:effectLst>
        </p:spPr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B7D03FF-5DF6-4360-8887-7B1DAF68C5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8287999" cy="10287000"/>
          </a:xfrm>
          <a:prstGeom prst="rect">
            <a:avLst/>
          </a:prstGeom>
        </p:spPr>
      </p:pic>
      <p:grpSp>
        <p:nvGrpSpPr>
          <p:cNvPr id="11" name="Группа 10"/>
          <p:cNvGrpSpPr/>
          <p:nvPr/>
        </p:nvGrpSpPr>
        <p:grpSpPr>
          <a:xfrm>
            <a:off x="7911682" y="266698"/>
            <a:ext cx="10109617" cy="9753600"/>
            <a:chOff x="12063618" y="4790261"/>
            <a:chExt cx="16494638" cy="5334000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12063618" y="4790261"/>
              <a:ext cx="16494638" cy="5334000"/>
            </a:xfrm>
            <a:prstGeom prst="roundRect">
              <a:avLst/>
            </a:prstGeom>
            <a:solidFill>
              <a:srgbClr val="FFF6F6"/>
            </a:solidFill>
            <a:effectLst>
              <a:outerShdw blurRad="469900" dist="38100" dir="5400000" algn="t" rotWithShape="0">
                <a:prstClr val="black">
                  <a:alpha val="56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7" name="TextBox 4"/>
            <p:cNvSpPr txBox="1"/>
            <p:nvPr/>
          </p:nvSpPr>
          <p:spPr>
            <a:xfrm>
              <a:off x="12167563" y="5249903"/>
              <a:ext cx="16286749" cy="4374296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750"/>
                </a:lnSpc>
              </a:pPr>
              <a:endParaRPr lang="ru-RU" sz="4000" b="1" dirty="0">
                <a:solidFill>
                  <a:srgbClr val="002060"/>
                </a:solidFill>
              </a:endParaRPr>
            </a:p>
            <a:p>
              <a:pPr algn="ctr">
                <a:lnSpc>
                  <a:spcPts val="5400"/>
                </a:lnSpc>
              </a:pPr>
              <a:r>
                <a:rPr lang="ru-RU" sz="4000" b="1" spc="324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Вычислите среднюю скорость движения войска.</a:t>
              </a:r>
            </a:p>
            <a:p>
              <a:pPr algn="ctr">
                <a:lnSpc>
                  <a:spcPts val="5400"/>
                </a:lnSpc>
              </a:pPr>
              <a:endParaRPr lang="ru-RU" sz="3600" b="1" spc="324" dirty="0">
                <a:solidFill>
                  <a:schemeClr val="tx2">
                    <a:lumMod val="50000"/>
                  </a:schemeClr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endParaRPr>
            </a:p>
            <a:p>
              <a:pPr algn="ctr">
                <a:lnSpc>
                  <a:spcPts val="0"/>
                </a:lnSpc>
              </a:pPr>
              <a:endParaRPr lang="ru-RU" sz="2800" b="1" spc="330" dirty="0">
                <a:solidFill>
                  <a:schemeClr val="tx2">
                    <a:lumMod val="50000"/>
                  </a:schemeClr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endParaRPr>
            </a:p>
            <a:p>
              <a:pPr algn="ctr">
                <a:lnSpc>
                  <a:spcPct val="150000"/>
                </a:lnSpc>
              </a:pPr>
              <a:r>
                <a:rPr lang="ru-RU" sz="32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Командующий австрийской армией принц </a:t>
              </a:r>
              <a:r>
                <a:rPr lang="ru-RU" sz="3200" b="1" spc="50" dirty="0" err="1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Корбургский</a:t>
              </a:r>
              <a:r>
                <a:rPr lang="ru-RU" sz="32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 отправил записку Суворову </a:t>
              </a:r>
            </a:p>
            <a:p>
              <a:pPr algn="ctr">
                <a:lnSpc>
                  <a:spcPct val="150000"/>
                </a:lnSpc>
              </a:pPr>
              <a:r>
                <a:rPr lang="ru-RU" sz="32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всего с двумя словами: “Спасите нас!”. </a:t>
              </a:r>
            </a:p>
            <a:p>
              <a:pPr algn="ctr">
                <a:lnSpc>
                  <a:spcPct val="150000"/>
                </a:lnSpc>
              </a:pPr>
              <a:br>
                <a:rPr lang="ru-RU" sz="32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</a:br>
              <a:r>
                <a:rPr lang="ru-RU" sz="32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На что Суворов ответил: “Иду!”. </a:t>
              </a:r>
            </a:p>
            <a:p>
              <a:pPr algn="ctr">
                <a:lnSpc>
                  <a:spcPct val="150000"/>
                </a:lnSpc>
              </a:pPr>
              <a:r>
                <a:rPr lang="ru-RU" sz="32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Суворовское войско, пройдя 100 км </a:t>
              </a:r>
              <a:br>
                <a:rPr lang="ru-RU" sz="32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</a:br>
              <a:r>
                <a:rPr lang="ru-RU" sz="32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за 2,5 суток, соединилось с австрийцами </a:t>
              </a:r>
              <a:br>
                <a:rPr lang="ru-RU" sz="32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</a:br>
              <a:r>
                <a:rPr lang="ru-RU" sz="32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на виду у неприятеля.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701030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">
              <a:srgbClr val="091E27">
                <a:alpha val="100000"/>
              </a:srgbClr>
            </a:gs>
            <a:gs pos="100000">
              <a:srgbClr val="48F0E7">
                <a:alpha val="100000"/>
              </a:srgb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53E414A-8C53-499A-A6C0-D3C4F3258C0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2305"/>
            <a:ext cx="18288000" cy="10287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352800" y="9715500"/>
            <a:ext cx="9718280" cy="3139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340"/>
              </a:lnSpc>
            </a:pPr>
            <a:r>
              <a:rPr lang="ru-RU" sz="3200" b="1" spc="120" dirty="0">
                <a:solidFill>
                  <a:schemeClr val="bg2">
                    <a:lumMod val="10000"/>
                  </a:schemeClr>
                </a:solidFill>
                <a:latin typeface="Playfair Display"/>
                <a:ea typeface="Playfair Display"/>
                <a:cs typeface="Playfair Display"/>
              </a:rPr>
              <a:t>План </a:t>
            </a:r>
            <a:r>
              <a:rPr lang="ru-RU" sz="3200" b="1" spc="120" dirty="0" err="1">
                <a:solidFill>
                  <a:schemeClr val="bg2">
                    <a:lumMod val="10000"/>
                  </a:schemeClr>
                </a:solidFill>
                <a:latin typeface="Playfair Display"/>
                <a:ea typeface="Playfair Display"/>
                <a:cs typeface="Playfair Display"/>
              </a:rPr>
              <a:t>Ландскронского</a:t>
            </a:r>
            <a:r>
              <a:rPr lang="ru-RU" sz="3200" b="1" spc="120" dirty="0">
                <a:solidFill>
                  <a:schemeClr val="bg2">
                    <a:lumMod val="10000"/>
                  </a:schemeClr>
                </a:solidFill>
                <a:latin typeface="Playfair Display"/>
                <a:ea typeface="Playfair Display"/>
                <a:cs typeface="Playfair Display"/>
              </a:rPr>
              <a:t> укрепления. 1772 год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7620000" y="1622447"/>
            <a:ext cx="10363200" cy="7848600"/>
            <a:chOff x="10645863" y="2716091"/>
            <a:chExt cx="18725839" cy="6349276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10645863" y="2716091"/>
              <a:ext cx="18725839" cy="6349276"/>
            </a:xfrm>
            <a:prstGeom prst="roundRect">
              <a:avLst/>
            </a:prstGeom>
            <a:solidFill>
              <a:srgbClr val="FFF6F6"/>
            </a:solidFill>
            <a:effectLst>
              <a:outerShdw blurRad="660400" dist="38100" dir="5400000" sx="102000" sy="102000" algn="t" rotWithShape="0">
                <a:prstClr val="black">
                  <a:alpha val="75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9" name="TextBox 4"/>
            <p:cNvSpPr txBox="1"/>
            <p:nvPr/>
          </p:nvSpPr>
          <p:spPr>
            <a:xfrm>
              <a:off x="11271556" y="3370096"/>
              <a:ext cx="17411696" cy="4794692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750"/>
                </a:lnSpc>
              </a:pPr>
              <a:endParaRPr lang="ru-RU" sz="4000" b="1" dirty="0">
                <a:solidFill>
                  <a:srgbClr val="002060"/>
                </a:solidFill>
              </a:endParaRPr>
            </a:p>
            <a:p>
              <a:pPr algn="ctr"/>
              <a:r>
                <a:rPr lang="ru-RU" sz="4000" b="1" spc="324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Во сколько раз по численности превосходил противник?</a:t>
              </a:r>
              <a:br>
                <a:rPr lang="ru-RU" sz="3600" b="1" spc="324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</a:br>
              <a:endParaRPr lang="ru-RU" sz="3600" b="1" spc="324" dirty="0">
                <a:solidFill>
                  <a:schemeClr val="tx2">
                    <a:lumMod val="50000"/>
                  </a:schemeClr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endParaRPr>
            </a:p>
            <a:p>
              <a:pPr algn="ctr"/>
              <a:endParaRPr lang="ru-RU" sz="1400" b="1" spc="324" dirty="0">
                <a:solidFill>
                  <a:schemeClr val="tx2">
                    <a:lumMod val="50000"/>
                  </a:schemeClr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endParaRPr>
            </a:p>
            <a:p>
              <a:pPr algn="ctr">
                <a:lnSpc>
                  <a:spcPts val="0"/>
                </a:lnSpc>
              </a:pPr>
              <a:endParaRPr lang="ru-RU" sz="2800" b="1" spc="330" dirty="0">
                <a:solidFill>
                  <a:schemeClr val="tx2">
                    <a:lumMod val="50000"/>
                  </a:schemeClr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endParaRPr>
            </a:p>
            <a:p>
              <a:pPr algn="ctr">
                <a:lnSpc>
                  <a:spcPts val="4500"/>
                </a:lnSpc>
              </a:pPr>
              <a:r>
                <a:rPr lang="ru-RU" sz="28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12 (23) мая 1771 года Суворов одерживает победу при </a:t>
              </a:r>
              <a:r>
                <a:rPr lang="ru-RU" sz="2800" b="1" spc="50" dirty="0" err="1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Лянцкороне</a:t>
              </a:r>
              <a:r>
                <a:rPr lang="ru-RU" sz="28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, разгромив знаменитого французского генерала  Ш. Ф. </a:t>
              </a:r>
              <a:r>
                <a:rPr lang="ru-RU" sz="2800" b="1" spc="50" dirty="0" err="1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Дюмурье</a:t>
              </a:r>
              <a:r>
                <a:rPr lang="ru-RU" sz="28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. </a:t>
              </a:r>
            </a:p>
            <a:p>
              <a:pPr algn="ctr">
                <a:lnSpc>
                  <a:spcPts val="4500"/>
                </a:lnSpc>
              </a:pPr>
              <a:r>
                <a:rPr lang="ru-RU" sz="28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Наиболее выдающейся в этой кампании стала победа Суворова с отрядом из 900 человек над корпусом гетмана М. Огинского (5 тысяч человек) </a:t>
              </a:r>
            </a:p>
            <a:p>
              <a:pPr algn="ctr">
                <a:lnSpc>
                  <a:spcPts val="4500"/>
                </a:lnSpc>
              </a:pPr>
              <a:r>
                <a:rPr lang="ru-RU" sz="2800" b="1" spc="50" dirty="0">
                  <a:solidFill>
                    <a:schemeClr val="tx2">
                      <a:lumMod val="50000"/>
                    </a:schemeClr>
                  </a:solidFill>
                  <a:latin typeface="Playfair Display Bold"/>
                  <a:ea typeface="Playfair Display Bold"/>
                  <a:cs typeface="Playfair Display Bold"/>
                  <a:sym typeface="Playfair Display Bold"/>
                </a:rPr>
                <a:t>в деле при Столовичах 13 (24) сентября 1771 года.</a:t>
              </a:r>
            </a:p>
          </p:txBody>
        </p: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">
              <a:srgbClr val="091E27">
                <a:alpha val="100000"/>
              </a:srgbClr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583154" y="611886"/>
            <a:ext cx="17704846" cy="6454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48"/>
              </a:lnSpc>
              <a:spcBef>
                <a:spcPct val="0"/>
              </a:spcBef>
            </a:pPr>
            <a:r>
              <a:rPr lang="en-US" sz="4400" b="1" spc="352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МЫ РУССКИЕ - КАКОЙ ВОСТОРГ!</a:t>
            </a:r>
          </a:p>
        </p:txBody>
      </p:sp>
      <p:sp>
        <p:nvSpPr>
          <p:cNvPr id="5" name="TextBox 3"/>
          <p:cNvSpPr txBox="1"/>
          <p:nvPr/>
        </p:nvSpPr>
        <p:spPr>
          <a:xfrm>
            <a:off x="583154" y="1650305"/>
            <a:ext cx="10770646" cy="80227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199"/>
              </a:lnSpc>
            </a:pPr>
            <a:r>
              <a:rPr lang="ru-RU" sz="2700" spc="195" dirty="0">
                <a:solidFill>
                  <a:srgbClr val="FFFFFF"/>
                </a:solidFill>
                <a:latin typeface="Playfair Display Bold" panose="020B0604020202020204" charset="-52"/>
                <a:ea typeface="Playfair Display"/>
                <a:cs typeface="Playfair Display"/>
                <a:sym typeface="Playfair Display"/>
              </a:rPr>
              <a:t>Генерал-фельдмаршал (1794), генералиссимус (1799), генерал-фельдмаршал Священной Римской империи (1799), великий маршал войск пьемонтских (1799 год), кавалер всех российских орденов своего времени, </a:t>
            </a:r>
            <a:r>
              <a:rPr lang="ru-RU" sz="2700" spc="195" dirty="0" err="1">
                <a:solidFill>
                  <a:srgbClr val="FFFFFF"/>
                </a:solidFill>
                <a:latin typeface="Playfair Display Bold" panose="020B0604020202020204" charset="-52"/>
                <a:ea typeface="Playfair Display"/>
                <a:cs typeface="Playfair Display"/>
                <a:sym typeface="Playfair Display"/>
              </a:rPr>
              <a:t>вручавшихся</a:t>
            </a:r>
            <a:r>
              <a:rPr lang="ru-RU" sz="2700" spc="195" dirty="0">
                <a:solidFill>
                  <a:srgbClr val="FFFFFF"/>
                </a:solidFill>
                <a:latin typeface="Playfair Display Bold" panose="020B0604020202020204" charset="-52"/>
                <a:ea typeface="Playfair Display"/>
                <a:cs typeface="Playfair Display"/>
                <a:sym typeface="Playfair Display"/>
              </a:rPr>
              <a:t> мужчинам, а также семи иностранных.</a:t>
            </a:r>
          </a:p>
          <a:p>
            <a:pPr algn="l">
              <a:lnSpc>
                <a:spcPts val="4199"/>
              </a:lnSpc>
            </a:pPr>
            <a:endParaRPr lang="ru-RU" sz="2700" spc="195" dirty="0">
              <a:solidFill>
                <a:srgbClr val="FFFFFF"/>
              </a:solidFill>
              <a:latin typeface="Playfair Display Bold" panose="020B0604020202020204" charset="-52"/>
              <a:ea typeface="Playfair Display"/>
              <a:cs typeface="Playfair Display"/>
              <a:sym typeface="Playfair Display"/>
            </a:endParaRPr>
          </a:p>
          <a:p>
            <a:pPr algn="l">
              <a:lnSpc>
                <a:spcPts val="4199"/>
              </a:lnSpc>
            </a:pPr>
            <a:r>
              <a:rPr lang="ru-RU" sz="2700" spc="195" dirty="0">
                <a:solidFill>
                  <a:srgbClr val="FFFFFF"/>
                </a:solidFill>
                <a:latin typeface="Playfair Display Bold" panose="020B0604020202020204" charset="-52"/>
                <a:ea typeface="Playfair Display"/>
                <a:cs typeface="Playfair Display"/>
                <a:sym typeface="Playfair Display"/>
              </a:rPr>
              <a:t>6 (17) октября 1789 года высочайшим повелением получил графское достоинство с названием Рымникский, а 8 (19) августа 1799 года — титул князя </a:t>
            </a:r>
            <a:r>
              <a:rPr lang="ru-RU" sz="2700" spc="195" dirty="0" err="1">
                <a:solidFill>
                  <a:srgbClr val="FFFFFF"/>
                </a:solidFill>
                <a:latin typeface="Playfair Display Bold" panose="020B0604020202020204" charset="-52"/>
                <a:ea typeface="Playfair Display"/>
                <a:cs typeface="Playfair Display"/>
                <a:sym typeface="Playfair Display"/>
              </a:rPr>
              <a:t>Итали́йского</a:t>
            </a:r>
            <a:r>
              <a:rPr lang="ru-RU" sz="2700" spc="195" dirty="0">
                <a:solidFill>
                  <a:srgbClr val="FFFFFF"/>
                </a:solidFill>
                <a:latin typeface="Playfair Display Bold" panose="020B0604020202020204" charset="-52"/>
                <a:ea typeface="Playfair Display"/>
                <a:cs typeface="Playfair Display"/>
                <a:sym typeface="Playfair Display"/>
              </a:rPr>
              <a:t> графа </a:t>
            </a:r>
            <a:r>
              <a:rPr lang="ru-RU" sz="2700" spc="195" dirty="0" err="1">
                <a:solidFill>
                  <a:srgbClr val="FFFFFF"/>
                </a:solidFill>
                <a:latin typeface="Playfair Display Bold" panose="020B0604020202020204" charset="-52"/>
                <a:ea typeface="Playfair Display"/>
                <a:cs typeface="Playfair Display"/>
                <a:sym typeface="Playfair Display"/>
              </a:rPr>
              <a:t>Суво́рова</a:t>
            </a:r>
            <a:r>
              <a:rPr lang="ru-RU" sz="2700" spc="195" dirty="0">
                <a:solidFill>
                  <a:srgbClr val="FFFFFF"/>
                </a:solidFill>
                <a:latin typeface="Playfair Display Bold" panose="020B0604020202020204" charset="-52"/>
                <a:ea typeface="Playfair Display"/>
                <a:cs typeface="Playfair Display"/>
                <a:sym typeface="Playfair Display"/>
              </a:rPr>
              <a:t> - </a:t>
            </a:r>
            <a:r>
              <a:rPr lang="ru-RU" sz="2700" spc="195" dirty="0" err="1">
                <a:solidFill>
                  <a:srgbClr val="FFFFFF"/>
                </a:solidFill>
                <a:latin typeface="Playfair Display Bold" panose="020B0604020202020204" charset="-52"/>
                <a:ea typeface="Playfair Display"/>
                <a:cs typeface="Playfair Display"/>
                <a:sym typeface="Playfair Display"/>
              </a:rPr>
              <a:t>Ры́мникского</a:t>
            </a:r>
            <a:r>
              <a:rPr lang="ru-RU" sz="2700" spc="195" dirty="0">
                <a:solidFill>
                  <a:srgbClr val="FFFFFF"/>
                </a:solidFill>
                <a:latin typeface="Playfair Display Bold" panose="020B0604020202020204" charset="-52"/>
                <a:ea typeface="Playfair Display"/>
                <a:cs typeface="Playfair Display"/>
                <a:sym typeface="Playfair Display"/>
              </a:rPr>
              <a:t>.</a:t>
            </a:r>
          </a:p>
          <a:p>
            <a:pPr algn="l">
              <a:lnSpc>
                <a:spcPts val="4199"/>
              </a:lnSpc>
            </a:pPr>
            <a:endParaRPr lang="ru-RU" sz="2700" spc="195" dirty="0">
              <a:solidFill>
                <a:srgbClr val="FFFFFF"/>
              </a:solidFill>
              <a:latin typeface="Playfair Display Bold" panose="020B0604020202020204" charset="-52"/>
              <a:ea typeface="Playfair Display"/>
              <a:cs typeface="Playfair Display"/>
              <a:sym typeface="Playfair Display"/>
            </a:endParaRPr>
          </a:p>
          <a:p>
            <a:pPr algn="l">
              <a:lnSpc>
                <a:spcPts val="4199"/>
              </a:lnSpc>
            </a:pPr>
            <a:r>
              <a:rPr lang="ru-RU" sz="2700" spc="195" dirty="0">
                <a:solidFill>
                  <a:srgbClr val="FFFFFF"/>
                </a:solidFill>
                <a:latin typeface="Playfair Display Bold" panose="020B0604020202020204" charset="-52"/>
                <a:ea typeface="Playfair Display"/>
                <a:cs typeface="Playfair Display"/>
                <a:sym typeface="Playfair Display"/>
              </a:rPr>
              <a:t>За всю свою карьеру полководца не проиграл </a:t>
            </a:r>
          </a:p>
          <a:p>
            <a:pPr algn="l">
              <a:lnSpc>
                <a:spcPts val="4199"/>
              </a:lnSpc>
            </a:pPr>
            <a:r>
              <a:rPr lang="ru-RU" sz="2700" spc="195" dirty="0">
                <a:solidFill>
                  <a:srgbClr val="FFFFFF"/>
                </a:solidFill>
                <a:latin typeface="Playfair Display Bold" panose="020B0604020202020204" charset="-52"/>
                <a:ea typeface="Playfair Display"/>
                <a:cs typeface="Playfair Display"/>
                <a:sym typeface="Playfair Display"/>
              </a:rPr>
              <a:t>ни одного сражения. Неоднократно наголову разбивал значительно превосходящие по численности силы противника</a:t>
            </a:r>
            <a:r>
              <a:rPr lang="ru-RU" sz="2700" spc="195" dirty="0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. </a:t>
            </a:r>
            <a:r>
              <a:rPr lang="ru-RU" sz="2700" b="1" spc="195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Всего дал более 60 сражений и боёв.</a:t>
            </a:r>
          </a:p>
        </p:txBody>
      </p:sp>
      <p:grpSp>
        <p:nvGrpSpPr>
          <p:cNvPr id="6" name="Group 3"/>
          <p:cNvGrpSpPr/>
          <p:nvPr/>
        </p:nvGrpSpPr>
        <p:grpSpPr>
          <a:xfrm>
            <a:off x="11353800" y="1257300"/>
            <a:ext cx="6670308" cy="8763000"/>
            <a:chOff x="0" y="0"/>
            <a:chExt cx="882621" cy="1198301"/>
          </a:xfrm>
          <a:effectLst>
            <a:outerShdw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7" name="Freeform 4"/>
            <p:cNvSpPr/>
            <p:nvPr/>
          </p:nvSpPr>
          <p:spPr>
            <a:xfrm>
              <a:off x="0" y="0"/>
              <a:ext cx="882621" cy="1198301"/>
            </a:xfrm>
            <a:custGeom>
              <a:avLst/>
              <a:gdLst/>
              <a:ahLst/>
              <a:cxnLst/>
              <a:rect l="l" t="t" r="r" b="b"/>
              <a:pathLst>
                <a:path w="882621" h="1198301">
                  <a:moveTo>
                    <a:pt x="62598" y="0"/>
                  </a:moveTo>
                  <a:lnTo>
                    <a:pt x="820023" y="0"/>
                  </a:lnTo>
                  <a:cubicBezTo>
                    <a:pt x="854595" y="0"/>
                    <a:pt x="882621" y="28026"/>
                    <a:pt x="882621" y="62598"/>
                  </a:cubicBezTo>
                  <a:lnTo>
                    <a:pt x="882621" y="1135703"/>
                  </a:lnTo>
                  <a:cubicBezTo>
                    <a:pt x="882621" y="1170275"/>
                    <a:pt x="854595" y="1198301"/>
                    <a:pt x="820023" y="1198301"/>
                  </a:cubicBezTo>
                  <a:lnTo>
                    <a:pt x="62598" y="1198301"/>
                  </a:lnTo>
                  <a:cubicBezTo>
                    <a:pt x="28026" y="1198301"/>
                    <a:pt x="0" y="1170275"/>
                    <a:pt x="0" y="1135703"/>
                  </a:cubicBezTo>
                  <a:lnTo>
                    <a:pt x="0" y="62598"/>
                  </a:lnTo>
                  <a:cubicBezTo>
                    <a:pt x="0" y="28026"/>
                    <a:pt x="28026" y="0"/>
                    <a:pt x="62598" y="0"/>
                  </a:cubicBezTo>
                  <a:close/>
                </a:path>
              </a:pathLst>
            </a:custGeom>
            <a:blipFill>
              <a:blip r:embed="rId2"/>
              <a:stretch>
                <a:fillRect l="-2084" r="-2084"/>
              </a:stretch>
            </a:blipFill>
            <a:effectLst>
              <a:softEdge rad="165100"/>
            </a:effectLst>
          </p:spPr>
          <p:txBody>
            <a:bodyPr/>
            <a:lstStyle/>
            <a:p>
              <a:endParaRPr lang="ru-RU" dirty="0"/>
            </a:p>
          </p:txBody>
        </p: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">
              <a:srgbClr val="091E27">
                <a:alpha val="100000"/>
              </a:srgbClr>
            </a:gs>
            <a:gs pos="100000">
              <a:schemeClr val="accent5">
                <a:lumMod val="75000"/>
              </a:schemeClr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570454" y="1943100"/>
            <a:ext cx="10923046" cy="75039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>
              <a:lnSpc>
                <a:spcPts val="4949"/>
              </a:lnSpc>
              <a:defRPr sz="3299" b="1" spc="23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</a:defRPr>
            </a:lvl1pPr>
          </a:lstStyle>
          <a:p>
            <a:pPr marL="571500" indent="-571500">
              <a:lnSpc>
                <a:spcPct val="140000"/>
              </a:lnSpc>
              <a:buFont typeface="Wingdings" panose="05000000000000000000" pitchFamily="2" charset="2"/>
              <a:buChar char="v"/>
            </a:pPr>
            <a:r>
              <a:rPr lang="ru-RU" sz="3200" b="0" dirty="0">
                <a:sym typeface="Playfair Display Bold"/>
              </a:rPr>
              <a:t>Какие качества Суворова вы отметили </a:t>
            </a:r>
            <a:br>
              <a:rPr lang="ru-RU" sz="3200" b="0" dirty="0">
                <a:sym typeface="Playfair Display Bold"/>
              </a:rPr>
            </a:br>
            <a:r>
              <a:rPr lang="ru-RU" sz="3200" b="0" dirty="0">
                <a:sym typeface="Playfair Display Bold"/>
              </a:rPr>
              <a:t>для себя? </a:t>
            </a:r>
            <a:br>
              <a:rPr lang="ru-RU" sz="3200" b="0" dirty="0">
                <a:sym typeface="Playfair Display Bold"/>
              </a:rPr>
            </a:br>
            <a:endParaRPr lang="ru-RU" sz="3200" b="0" dirty="0">
              <a:sym typeface="Playfair Display Bold"/>
            </a:endParaRPr>
          </a:p>
          <a:p>
            <a:pPr marL="571500" indent="-571500">
              <a:lnSpc>
                <a:spcPct val="140000"/>
              </a:lnSpc>
              <a:buFont typeface="Wingdings" panose="05000000000000000000" pitchFamily="2" charset="2"/>
              <a:buChar char="v"/>
            </a:pPr>
            <a:r>
              <a:rPr lang="ru-RU" sz="3200" b="0" dirty="0">
                <a:sym typeface="Playfair Display Bold"/>
              </a:rPr>
              <a:t>Основываясь на каких фактах можно сказать, что он действовал непрестанно? </a:t>
            </a:r>
            <a:br>
              <a:rPr lang="ru-RU" sz="3200" b="0" dirty="0">
                <a:sym typeface="Playfair Display Bold"/>
              </a:rPr>
            </a:br>
            <a:endParaRPr lang="ru-RU" sz="3200" b="0" dirty="0">
              <a:sym typeface="Playfair Display Bold"/>
            </a:endParaRPr>
          </a:p>
          <a:p>
            <a:pPr marL="571500" indent="-571500">
              <a:lnSpc>
                <a:spcPct val="140000"/>
              </a:lnSpc>
              <a:buFont typeface="Wingdings" panose="05000000000000000000" pitchFamily="2" charset="2"/>
              <a:buChar char="v"/>
            </a:pPr>
            <a:r>
              <a:rPr lang="ru-RU" sz="3200" b="0" dirty="0">
                <a:sym typeface="Playfair Display Bold"/>
              </a:rPr>
              <a:t>Кого ещё бы вы назвали из выдающихся людей «действующим непрестанно»?</a:t>
            </a:r>
            <a:br>
              <a:rPr lang="ru-RU" sz="3200" b="0" dirty="0">
                <a:sym typeface="Playfair Display Bold"/>
              </a:rPr>
            </a:br>
            <a:r>
              <a:rPr lang="ru-RU" sz="3200" b="0" dirty="0">
                <a:sym typeface="Playfair Display Bold"/>
              </a:rPr>
              <a:t> </a:t>
            </a:r>
          </a:p>
          <a:p>
            <a:pPr marL="571500" indent="-571500">
              <a:lnSpc>
                <a:spcPct val="140000"/>
              </a:lnSpc>
              <a:buFont typeface="Wingdings" panose="05000000000000000000" pitchFamily="2" charset="2"/>
              <a:buChar char="v"/>
            </a:pPr>
            <a:r>
              <a:rPr lang="ru-RU" sz="3200" b="0" dirty="0">
                <a:sym typeface="Playfair Display Bold"/>
              </a:rPr>
              <a:t>Можно ли так жить сейчас? </a:t>
            </a:r>
            <a:br>
              <a:rPr lang="ru-RU" sz="3200" b="0" dirty="0">
                <a:sym typeface="Playfair Display Bold"/>
              </a:rPr>
            </a:br>
            <a:r>
              <a:rPr lang="ru-RU" sz="3200" b="0" dirty="0">
                <a:sym typeface="Playfair Display Bold"/>
              </a:rPr>
              <a:t>Что для этого необходимо и достаточно?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70454" y="566566"/>
            <a:ext cx="17704846" cy="4007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48"/>
              </a:lnSpc>
              <a:spcBef>
                <a:spcPct val="0"/>
              </a:spcBef>
            </a:pPr>
            <a:r>
              <a:rPr lang="en-US" sz="4400" b="1" spc="352" dirty="0">
                <a:solidFill>
                  <a:srgbClr val="FFFFFF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МЫ РУССКИЕ - КАКОЙ ВОСТОРГ!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EA5227A-2FE0-4773-9280-AB4B9ED7A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0" y="1437668"/>
            <a:ext cx="6705600" cy="8514840"/>
          </a:xfrm>
          <a:prstGeom prst="rect">
            <a:avLst/>
          </a:prstGeom>
          <a:effectLst>
            <a:softEdge rad="2159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995</Words>
  <Application>Microsoft Office PowerPoint</Application>
  <PresentationFormat>Произвольный</PresentationFormat>
  <Paragraphs>122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1" baseType="lpstr">
      <vt:lpstr>Arial</vt:lpstr>
      <vt:lpstr>Montserrat Bold Italics</vt:lpstr>
      <vt:lpstr>Playfair Display Bold Italics</vt:lpstr>
      <vt:lpstr>Playfair Display Bold</vt:lpstr>
      <vt:lpstr>Playfair Display Italics</vt:lpstr>
      <vt:lpstr>Calibri</vt:lpstr>
      <vt:lpstr>Playfair Display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Суворов_Презентация, копия</dc:title>
  <dc:creator>Eugenia</dc:creator>
  <cp:lastModifiedBy>Professional</cp:lastModifiedBy>
  <cp:revision>44</cp:revision>
  <dcterms:created xsi:type="dcterms:W3CDTF">2006-08-16T00:00:00Z</dcterms:created>
  <dcterms:modified xsi:type="dcterms:W3CDTF">2025-08-27T05:18:30Z</dcterms:modified>
  <dc:identifier>DAGvweE2TCA</dc:identifier>
</cp:coreProperties>
</file>