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66" r:id="rId3"/>
    <p:sldId id="288" r:id="rId4"/>
    <p:sldId id="289" r:id="rId5"/>
    <p:sldId id="290" r:id="rId6"/>
    <p:sldId id="291" r:id="rId7"/>
    <p:sldId id="292" r:id="rId8"/>
    <p:sldId id="295" r:id="rId9"/>
    <p:sldId id="296" r:id="rId10"/>
    <p:sldId id="297" r:id="rId11"/>
    <p:sldId id="298" r:id="rId12"/>
    <p:sldId id="299" r:id="rId13"/>
    <p:sldId id="300" r:id="rId14"/>
    <p:sldId id="301" r:id="rId15"/>
    <p:sldId id="302" r:id="rId16"/>
    <p:sldId id="305" r:id="rId17"/>
    <p:sldId id="306" r:id="rId18"/>
    <p:sldId id="304" r:id="rId19"/>
    <p:sldId id="307" r:id="rId20"/>
    <p:sldId id="308" r:id="rId21"/>
    <p:sldId id="309" r:id="rId22"/>
    <p:sldId id="310" r:id="rId23"/>
    <p:sldId id="311" r:id="rId24"/>
    <p:sldId id="312" r:id="rId25"/>
    <p:sldId id="313" r:id="rId26"/>
    <p:sldId id="314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2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130C"/>
    <a:srgbClr val="8D2417"/>
    <a:srgbClr val="84592C"/>
    <a:srgbClr val="3C100A"/>
    <a:srgbClr val="C2B294"/>
    <a:srgbClr val="D8CDBA"/>
    <a:srgbClr val="E7E0D5"/>
    <a:srgbClr val="E1D2B5"/>
    <a:srgbClr val="DAC7A2"/>
    <a:srgbClr val="EDE6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2047" autoAdjust="0"/>
  </p:normalViewPr>
  <p:slideViewPr>
    <p:cSldViewPr snapToGrid="0" showGuides="1">
      <p:cViewPr varScale="1">
        <p:scale>
          <a:sx n="111" d="100"/>
          <a:sy n="111" d="100"/>
        </p:scale>
        <p:origin x="336" y="102"/>
      </p:cViewPr>
      <p:guideLst>
        <p:guide orient="horz" pos="82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880994-6B12-4063-AD70-931C0FBCAB7D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94FA7A-BE49-4B6B-BEE0-5FD10AAEA3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88962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94FA7A-BE49-4B6B-BEE0-5FD10AAEA348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65962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94FA7A-BE49-4B6B-BEE0-5FD10AAEA348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96968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94FA7A-BE49-4B6B-BEE0-5FD10AAEA348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3807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2AC91D-657B-4774-B6CE-348348D035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2184446-C4B0-4ED4-ACFC-42AC795364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684C339-1602-4BDC-877F-3BEBC352B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3FF69-690B-479E-8C1D-5E5D9E47AED4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A2E9D94-E21D-46BA-82FA-E6119AC1A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32EBCF-6440-4CEE-B8A8-712508CCC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011F8-134A-44A0-AC9B-7804061608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5964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90367A-27D8-47C0-99EB-3565E403D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8297612-306A-4AEA-ACC9-62AD5C686C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F537266-8957-4A8E-B0FA-17D838472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3FF69-690B-479E-8C1D-5E5D9E47AED4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F4C5C27-E4C7-40DD-B0E3-BDDB5D4C6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74C2147-AC44-4E8F-955B-FAC42D9BF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011F8-134A-44A0-AC9B-7804061608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847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1FEA6E-D0D3-4F86-BBC2-E7965A8AA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9146521-2426-4C50-9D19-C9FE8406A5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436F6BC-07A2-4D88-ACDD-31CE5A7FF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3FF69-690B-479E-8C1D-5E5D9E47AED4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98BC898-5754-47A1-A572-32019CF02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111E39F-8C02-4E54-9560-8846F761C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011F8-134A-44A0-AC9B-7804061608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6688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A493FE-5BA1-442F-B849-FE56CDD42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D326835-3FDD-46EB-8A40-B3E47DC06C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465D454-B4D1-461F-9A52-9C2A940630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10E7829-5EB1-4E69-9AF9-06E6FFE23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3FF69-690B-479E-8C1D-5E5D9E47AED4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10EA234-8CE2-479E-BC0C-6CC815605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C28BF38-7C39-4234-8C1A-004F591B5A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011F8-134A-44A0-AC9B-7804061608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6824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EF1236-AD6F-46F3-ABD4-4B14CE12E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8CEC640-C287-4E36-BFBB-260C56A349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14C1259-4D79-4D3C-A065-908D98DAAA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7995076-92A9-457E-AC48-D694DEDDCD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1A7CB8C-329E-40D8-8901-5EA8B54556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0BF09BD-A272-4EAA-BADC-8FBFD99D2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3FF69-690B-479E-8C1D-5E5D9E47AED4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2B06CD7-B2B2-4E44-A42A-430FEB42D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8886963-D17A-46E5-9411-BF0BDE55B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011F8-134A-44A0-AC9B-7804061608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6038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615AB0-CB43-48D7-BD46-E48355A77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DE2201E-9E5E-46DC-B033-5C55A9F4F8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3FF69-690B-479E-8C1D-5E5D9E47AED4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BDFA793-BFC4-4A42-BB01-51496FC36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18D6D61-C828-4849-9ECD-FA9E4EB0E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011F8-134A-44A0-AC9B-7804061608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2969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FF95BC8-EC29-498A-84CC-53FC3F349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3FF69-690B-479E-8C1D-5E5D9E47AED4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8D35EFF-D789-4CF4-8F56-7F71C1D53B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EC58E46-B001-4E2B-91B5-E1B16DC30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011F8-134A-44A0-AC9B-7804061608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47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CD7B7A-DAA7-4362-90AA-70C51B7B4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7FBA928-80B5-4FF0-969B-33A716C303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5202DBD-EED8-458B-83AF-3A12C093E5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4FF0E1A-EAC9-4AE3-BE0E-D6F03F84D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3FF69-690B-479E-8C1D-5E5D9E47AED4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2D8F566-0EC1-43FB-ABEC-E48F97C06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3931A0D-2636-446D-AFEE-929B5548B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011F8-134A-44A0-AC9B-7804061608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6246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A6A4B5-3299-4763-AAF0-D51E40A5E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4EE4955-CB3C-40C8-BC7D-FF35940C6C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3AE002F-CADE-4107-8BF7-848BB365C4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06B2D5B-61F7-4117-A98D-E01514147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3FF69-690B-479E-8C1D-5E5D9E47AED4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1C7DEAA-8D84-4A7C-914F-4B1DAA23A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0A57F07-B4BC-4233-B09D-9B48D4046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011F8-134A-44A0-AC9B-7804061608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7125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0C0F5B-D6D3-4DEF-B2D4-BBBA49E71D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172EC45-2342-440F-B499-EC9EA76884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4EE445A-884B-445B-A145-7D7F4A4A6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3FF69-690B-479E-8C1D-5E5D9E47AED4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6089837-B62A-4814-96EF-1A8984D25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BF7DDE5-A669-4C60-98BA-DBB1137F5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011F8-134A-44A0-AC9B-7804061608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16145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B17B0A3-EEE2-4916-A1F6-52AEBA3524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B363FBD-5B2E-4B25-B055-4936A04434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C00F227-88B3-49C0-9CD8-95C46FC8AE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3FF69-690B-479E-8C1D-5E5D9E47AED4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46E04B1-CA7F-402E-B879-5C7C273DD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4038D71-3AA3-42B4-9D1E-A47F7A1C1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011F8-134A-44A0-AC9B-7804061608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6604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5C097"/>
            </a:gs>
            <a:gs pos="48000">
              <a:srgbClr val="EDE6D7"/>
            </a:gs>
            <a:gs pos="70000">
              <a:srgbClr val="FBFAF7"/>
            </a:gs>
            <a:gs pos="100000">
              <a:srgbClr val="E3D6BB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84C532-3B5B-4DE3-AB2C-58FFF2F63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1CF7BD3-F478-42FB-9AE6-B522010627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439ACA6-7F83-49BF-992E-112A71ABDA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23FF69-690B-479E-8C1D-5E5D9E47AED4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03B8A58-6975-40A4-8D42-7E715D2DCA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C0A5767-EC71-47D7-83B9-F007A382B3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A011F8-134A-44A0-AC9B-7804061608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0399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6BCEB4C-9410-4CFE-A5EA-F2E1E57C405E}"/>
              </a:ext>
            </a:extLst>
          </p:cNvPr>
          <p:cNvSpPr/>
          <p:nvPr/>
        </p:nvSpPr>
        <p:spPr>
          <a:xfrm>
            <a:off x="5630842" y="1609630"/>
            <a:ext cx="64403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>
                <a:solidFill>
                  <a:srgbClr val="8D2417"/>
                </a:solidFill>
                <a:latin typeface="Garamond" panose="02020404030301010803" pitchFamily="18" charset="0"/>
                <a:ea typeface="Verdana" panose="020B0604030504040204" pitchFamily="34" charset="0"/>
              </a:rPr>
              <a:t>РОКОССОВСКИЙ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9D9F2C9-045F-4371-9260-851ED418CF3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73" b="31777"/>
          <a:stretch/>
        </p:blipFill>
        <p:spPr>
          <a:xfrm>
            <a:off x="0" y="-238140"/>
            <a:ext cx="7074568" cy="709614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6A53B3E-3EE5-4DCD-99DC-63E45A76191A}"/>
              </a:ext>
            </a:extLst>
          </p:cNvPr>
          <p:cNvSpPr/>
          <p:nvPr/>
        </p:nvSpPr>
        <p:spPr>
          <a:xfrm>
            <a:off x="5630842" y="2440194"/>
            <a:ext cx="644038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200" b="1" dirty="0">
                <a:solidFill>
                  <a:srgbClr val="8D2417"/>
                </a:solidFill>
                <a:latin typeface="Garamond" panose="02020404030301010803" pitchFamily="18" charset="0"/>
              </a:rPr>
              <a:t>КОНСТАНТИН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DB8F524C-20E6-4F5D-B873-5511EB524F75}"/>
              </a:ext>
            </a:extLst>
          </p:cNvPr>
          <p:cNvSpPr/>
          <p:nvPr/>
        </p:nvSpPr>
        <p:spPr>
          <a:xfrm>
            <a:off x="5630842" y="3132691"/>
            <a:ext cx="644038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200" b="1" dirty="0">
                <a:solidFill>
                  <a:srgbClr val="8D2417"/>
                </a:solidFill>
                <a:latin typeface="Garamond" panose="02020404030301010803" pitchFamily="18" charset="0"/>
              </a:rPr>
              <a:t>КОНСТАНТИНОВИЧ</a:t>
            </a:r>
          </a:p>
        </p:txBody>
      </p:sp>
    </p:spTree>
    <p:extLst>
      <p:ext uri="{BB962C8B-B14F-4D97-AF65-F5344CB8AC3E}">
        <p14:creationId xmlns:p14="http://schemas.microsoft.com/office/powerpoint/2010/main" val="18088718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D902816-0E0C-401B-BE8E-E14627663A9C}"/>
              </a:ext>
            </a:extLst>
          </p:cNvPr>
          <p:cNvSpPr/>
          <p:nvPr/>
        </p:nvSpPr>
        <p:spPr>
          <a:xfrm>
            <a:off x="9078658" y="2275879"/>
            <a:ext cx="2005215" cy="291968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55610" r="-5215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FFB3F8E-8605-443E-B83C-7B75BF240A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073" y="1586238"/>
            <a:ext cx="4419927" cy="43333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0FD9B20-EE0D-48BC-83E7-C9538519EB24}"/>
              </a:ext>
            </a:extLst>
          </p:cNvPr>
          <p:cNvSpPr/>
          <p:nvPr/>
        </p:nvSpPr>
        <p:spPr>
          <a:xfrm>
            <a:off x="1420787" y="470580"/>
            <a:ext cx="935042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dirty="0">
                <a:solidFill>
                  <a:srgbClr val="8D2417"/>
                </a:solidFill>
                <a:latin typeface="Garamond" panose="02020404030301010803" pitchFamily="18" charset="0"/>
              </a:rPr>
              <a:t>Детство, юность, молодость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74D2B3A-A8E4-4B26-8D36-6DE5D503E8F7}"/>
              </a:ext>
            </a:extLst>
          </p:cNvPr>
          <p:cNvSpPr txBox="1"/>
          <p:nvPr/>
        </p:nvSpPr>
        <p:spPr>
          <a:xfrm>
            <a:off x="839788" y="1798825"/>
            <a:ext cx="74956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800" dirty="0">
                <a:latin typeface="Garamond" panose="020204040303010108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До 5 лет была открыта память, он помнил Сражения, в которых участвовал.</a:t>
            </a:r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504AF25E-EAE7-4ADB-8119-5C1C67C6C1A3}"/>
              </a:ext>
            </a:extLst>
          </p:cNvPr>
          <p:cNvSpPr/>
          <p:nvPr/>
        </p:nvSpPr>
        <p:spPr>
          <a:xfrm>
            <a:off x="712571" y="2018732"/>
            <a:ext cx="149367" cy="149367"/>
          </a:xfrm>
          <a:prstGeom prst="ellipse">
            <a:avLst/>
          </a:prstGeom>
          <a:solidFill>
            <a:srgbClr val="8D241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FC90E36-EEA7-4675-B330-55064BAD8BC2}"/>
              </a:ext>
            </a:extLst>
          </p:cNvPr>
          <p:cNvSpPr txBox="1"/>
          <p:nvPr/>
        </p:nvSpPr>
        <p:spPr>
          <a:xfrm>
            <a:off x="814010" y="2851184"/>
            <a:ext cx="74956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800" dirty="0">
                <a:latin typeface="Garamond" panose="02020404030301010803" pitchFamily="18" charset="0"/>
              </a:rPr>
              <a:t>У него была бабушка, которая придала ему мягкость.</a:t>
            </a: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83CAB211-78BF-4CD0-B287-F1AD8CFA10A9}"/>
              </a:ext>
            </a:extLst>
          </p:cNvPr>
          <p:cNvSpPr/>
          <p:nvPr/>
        </p:nvSpPr>
        <p:spPr>
          <a:xfrm>
            <a:off x="686793" y="3071091"/>
            <a:ext cx="149367" cy="149367"/>
          </a:xfrm>
          <a:prstGeom prst="ellipse">
            <a:avLst/>
          </a:prstGeom>
          <a:solidFill>
            <a:srgbClr val="8D241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4398703-FD9F-4655-89B5-E968CF4BF896}"/>
              </a:ext>
            </a:extLst>
          </p:cNvPr>
          <p:cNvSpPr txBox="1"/>
          <p:nvPr/>
        </p:nvSpPr>
        <p:spPr>
          <a:xfrm>
            <a:off x="814010" y="3903543"/>
            <a:ext cx="74956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800" dirty="0">
                <a:latin typeface="Garamond" panose="02020404030301010803" pitchFamily="18" charset="0"/>
              </a:rPr>
              <a:t>Константин любил петь, танцевать и играл        на губной гармошке.</a:t>
            </a:r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F117419C-0401-44E1-8540-FCF316B0355E}"/>
              </a:ext>
            </a:extLst>
          </p:cNvPr>
          <p:cNvSpPr/>
          <p:nvPr/>
        </p:nvSpPr>
        <p:spPr>
          <a:xfrm>
            <a:off x="686793" y="4074324"/>
            <a:ext cx="149367" cy="149367"/>
          </a:xfrm>
          <a:prstGeom prst="ellipse">
            <a:avLst/>
          </a:prstGeom>
          <a:solidFill>
            <a:srgbClr val="8D241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DB5012B-4DD0-42B5-8782-76892DD3062B}"/>
              </a:ext>
            </a:extLst>
          </p:cNvPr>
          <p:cNvSpPr txBox="1"/>
          <p:nvPr/>
        </p:nvSpPr>
        <p:spPr>
          <a:xfrm>
            <a:off x="814010" y="4876085"/>
            <a:ext cx="74956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800" dirty="0">
                <a:latin typeface="Garamond" panose="02020404030301010803" pitchFamily="18" charset="0"/>
              </a:rPr>
              <a:t>Константин выучился прекрасно ездить верхом, и за страсть к верховой езде был прозван бедуином.</a:t>
            </a:r>
          </a:p>
        </p:txBody>
      </p:sp>
      <p:sp>
        <p:nvSpPr>
          <p:cNvPr id="19" name="Овал 18">
            <a:extLst>
              <a:ext uri="{FF2B5EF4-FFF2-40B4-BE49-F238E27FC236}">
                <a16:creationId xmlns:a16="http://schemas.microsoft.com/office/drawing/2014/main" id="{28D81E09-A5E0-4C8D-9A9C-B9CB4000BF15}"/>
              </a:ext>
            </a:extLst>
          </p:cNvPr>
          <p:cNvSpPr/>
          <p:nvPr/>
        </p:nvSpPr>
        <p:spPr>
          <a:xfrm>
            <a:off x="686793" y="5077557"/>
            <a:ext cx="149367" cy="149367"/>
          </a:xfrm>
          <a:prstGeom prst="ellipse">
            <a:avLst/>
          </a:prstGeom>
          <a:solidFill>
            <a:srgbClr val="8D241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6093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A74D2B3A-A8E4-4B26-8D36-6DE5D503E8F7}"/>
              </a:ext>
            </a:extLst>
          </p:cNvPr>
          <p:cNvSpPr txBox="1"/>
          <p:nvPr/>
        </p:nvSpPr>
        <p:spPr>
          <a:xfrm>
            <a:off x="739395" y="849219"/>
            <a:ext cx="620347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800" dirty="0">
                <a:latin typeface="Garamond" panose="02020404030301010803" pitchFamily="18" charset="0"/>
              </a:rPr>
              <a:t>В мемуарах Константин Константинович признавался, </a:t>
            </a:r>
          </a:p>
          <a:p>
            <a:r>
              <a:rPr lang="ru-RU" sz="2800" dirty="0">
                <a:latin typeface="Garamond" panose="02020404030301010803" pitchFamily="18" charset="0"/>
              </a:rPr>
              <a:t>что «с юношеских лет увлекался </a:t>
            </a:r>
          </a:p>
          <a:p>
            <a:r>
              <a:rPr lang="ru-RU" sz="2800" dirty="0">
                <a:latin typeface="Garamond" panose="02020404030301010803" pitchFamily="18" charset="0"/>
              </a:rPr>
              <a:t>военно-исторической литературой, отображавшей развитие военного искусства, начиная с походов Александра Македонского и римских полководцев…». </a:t>
            </a:r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504AF25E-EAE7-4ADB-8119-5C1C67C6C1A3}"/>
              </a:ext>
            </a:extLst>
          </p:cNvPr>
          <p:cNvSpPr/>
          <p:nvPr/>
        </p:nvSpPr>
        <p:spPr>
          <a:xfrm>
            <a:off x="612178" y="1069126"/>
            <a:ext cx="149367" cy="149367"/>
          </a:xfrm>
          <a:prstGeom prst="ellipse">
            <a:avLst/>
          </a:prstGeom>
          <a:solidFill>
            <a:srgbClr val="8D241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4398703-FD9F-4655-89B5-E968CF4BF896}"/>
              </a:ext>
            </a:extLst>
          </p:cNvPr>
          <p:cNvSpPr txBox="1"/>
          <p:nvPr/>
        </p:nvSpPr>
        <p:spPr>
          <a:xfrm>
            <a:off x="755974" y="4623786"/>
            <a:ext cx="610778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800" dirty="0">
                <a:latin typeface="Garamond" panose="02020404030301010803" pitchFamily="18" charset="0"/>
              </a:rPr>
              <a:t>Военная романтика привела молодого человека в русскую кавалерию </a:t>
            </a:r>
          </a:p>
          <a:p>
            <a:r>
              <a:rPr lang="ru-RU" sz="2800" dirty="0">
                <a:latin typeface="Garamond" panose="02020404030301010803" pitchFamily="18" charset="0"/>
              </a:rPr>
              <a:t>и определила жизненный выбор.</a:t>
            </a:r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F117419C-0401-44E1-8540-FCF316B0355E}"/>
              </a:ext>
            </a:extLst>
          </p:cNvPr>
          <p:cNvSpPr/>
          <p:nvPr/>
        </p:nvSpPr>
        <p:spPr>
          <a:xfrm>
            <a:off x="644262" y="4820481"/>
            <a:ext cx="149367" cy="149367"/>
          </a:xfrm>
          <a:prstGeom prst="ellipse">
            <a:avLst/>
          </a:prstGeom>
          <a:solidFill>
            <a:srgbClr val="8D241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B9E38C71-0FF0-4D2B-AE29-D7DC262BE1B0}"/>
              </a:ext>
            </a:extLst>
          </p:cNvPr>
          <p:cNvSpPr/>
          <p:nvPr/>
        </p:nvSpPr>
        <p:spPr>
          <a:xfrm>
            <a:off x="6826103" y="-213183"/>
            <a:ext cx="8461261" cy="827434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879" t="-1450" r="21700" b="-1018"/>
            </a:stretch>
          </a:blipFill>
          <a:ln>
            <a:noFill/>
          </a:ln>
          <a:effectLst>
            <a:outerShdw blurRad="266700" dist="63500" dir="8400000" sx="101000" sy="101000" algn="tr" rotWithShape="0">
              <a:srgbClr val="84592C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9630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A74D2B3A-A8E4-4B26-8D36-6DE5D503E8F7}"/>
              </a:ext>
            </a:extLst>
          </p:cNvPr>
          <p:cNvSpPr txBox="1"/>
          <p:nvPr/>
        </p:nvSpPr>
        <p:spPr>
          <a:xfrm>
            <a:off x="814010" y="2107793"/>
            <a:ext cx="49169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800" dirty="0">
                <a:latin typeface="Garamond" panose="02020404030301010803" pitchFamily="18" charset="0"/>
              </a:rPr>
              <a:t>Простой, скромный и отчаянно смелый.</a:t>
            </a:r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504AF25E-EAE7-4ADB-8119-5C1C67C6C1A3}"/>
              </a:ext>
            </a:extLst>
          </p:cNvPr>
          <p:cNvSpPr/>
          <p:nvPr/>
        </p:nvSpPr>
        <p:spPr>
          <a:xfrm>
            <a:off x="686793" y="2327700"/>
            <a:ext cx="149367" cy="149367"/>
          </a:xfrm>
          <a:prstGeom prst="ellipse">
            <a:avLst/>
          </a:prstGeom>
          <a:solidFill>
            <a:srgbClr val="8D241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4398703-FD9F-4655-89B5-E968CF4BF896}"/>
              </a:ext>
            </a:extLst>
          </p:cNvPr>
          <p:cNvSpPr txBox="1"/>
          <p:nvPr/>
        </p:nvSpPr>
        <p:spPr>
          <a:xfrm>
            <a:off x="814010" y="3429000"/>
            <a:ext cx="61077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800" dirty="0">
                <a:latin typeface="Garamond" panose="02020404030301010803" pitchFamily="18" charset="0"/>
              </a:rPr>
              <a:t>Невозмутимый, хладнокровный, спокойный, уверенный.</a:t>
            </a:r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F117419C-0401-44E1-8540-FCF316B0355E}"/>
              </a:ext>
            </a:extLst>
          </p:cNvPr>
          <p:cNvSpPr/>
          <p:nvPr/>
        </p:nvSpPr>
        <p:spPr>
          <a:xfrm>
            <a:off x="686793" y="3648907"/>
            <a:ext cx="149367" cy="149367"/>
          </a:xfrm>
          <a:prstGeom prst="ellipse">
            <a:avLst/>
          </a:prstGeom>
          <a:solidFill>
            <a:srgbClr val="8D241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39C14BE-FD95-4923-97F2-56C0BA74FB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597" y="0"/>
            <a:ext cx="60559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865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0FD9B20-EE0D-48BC-83E7-C9538519EB24}"/>
              </a:ext>
            </a:extLst>
          </p:cNvPr>
          <p:cNvSpPr/>
          <p:nvPr/>
        </p:nvSpPr>
        <p:spPr>
          <a:xfrm>
            <a:off x="1702483" y="341079"/>
            <a:ext cx="900973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dirty="0">
                <a:solidFill>
                  <a:srgbClr val="8D2417"/>
                </a:solidFill>
                <a:latin typeface="Garamond" panose="02020404030301010803" pitchFamily="18" charset="0"/>
              </a:rPr>
              <a:t>Маршал Советского Союза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74D2B3A-A8E4-4B26-8D36-6DE5D503E8F7}"/>
              </a:ext>
            </a:extLst>
          </p:cNvPr>
          <p:cNvSpPr txBox="1"/>
          <p:nvPr/>
        </p:nvSpPr>
        <p:spPr>
          <a:xfrm>
            <a:off x="839788" y="1613118"/>
            <a:ext cx="108241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800" dirty="0">
                <a:latin typeface="Garamond" panose="02020404030301010803" pitchFamily="18" charset="0"/>
              </a:rPr>
              <a:t>Константин Константинович Рокоссовский известный своей хитростью, решил не нападать напрямую на немецкие позиции </a:t>
            </a:r>
          </a:p>
          <a:p>
            <a:r>
              <a:rPr lang="ru-RU" sz="2800" dirty="0">
                <a:latin typeface="Garamond" panose="02020404030301010803" pitchFamily="18" charset="0"/>
              </a:rPr>
              <a:t>в Сухиничах. Вместо этого он придумал коварный план, чтобы перехитрить врага и взять город без боя.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DB5012B-4DD0-42B5-8782-76892DD3062B}"/>
              </a:ext>
            </a:extLst>
          </p:cNvPr>
          <p:cNvSpPr txBox="1"/>
          <p:nvPr/>
        </p:nvSpPr>
        <p:spPr>
          <a:xfrm>
            <a:off x="839604" y="3713207"/>
            <a:ext cx="107354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800" dirty="0">
                <a:latin typeface="Garamond" panose="02020404030301010803" pitchFamily="18" charset="0"/>
              </a:rPr>
              <a:t>16-я армия Рокоссовского проявила свою выдающуюся боевую мощь</a:t>
            </a:r>
          </a:p>
          <a:p>
            <a:r>
              <a:rPr lang="ru-RU" sz="2800" dirty="0">
                <a:latin typeface="Garamond" panose="02020404030301010803" pitchFamily="18" charset="0"/>
              </a:rPr>
              <a:t>в битве под Москвой.</a:t>
            </a:r>
          </a:p>
        </p:txBody>
      </p:sp>
      <p:sp>
        <p:nvSpPr>
          <p:cNvPr id="19" name="Овал 18">
            <a:extLst>
              <a:ext uri="{FF2B5EF4-FFF2-40B4-BE49-F238E27FC236}">
                <a16:creationId xmlns:a16="http://schemas.microsoft.com/office/drawing/2014/main" id="{28D81E09-A5E0-4C8D-9A9C-B9CB4000BF15}"/>
              </a:ext>
            </a:extLst>
          </p:cNvPr>
          <p:cNvSpPr/>
          <p:nvPr/>
        </p:nvSpPr>
        <p:spPr>
          <a:xfrm>
            <a:off x="600851" y="3933114"/>
            <a:ext cx="149367" cy="149367"/>
          </a:xfrm>
          <a:prstGeom prst="ellipse">
            <a:avLst/>
          </a:prstGeom>
          <a:solidFill>
            <a:srgbClr val="8D241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>
            <a:extLst>
              <a:ext uri="{FF2B5EF4-FFF2-40B4-BE49-F238E27FC236}">
                <a16:creationId xmlns:a16="http://schemas.microsoft.com/office/drawing/2014/main" id="{F054DDD6-EF4E-49E8-BCE3-759A0B3AC8A2}"/>
              </a:ext>
            </a:extLst>
          </p:cNvPr>
          <p:cNvSpPr/>
          <p:nvPr/>
        </p:nvSpPr>
        <p:spPr>
          <a:xfrm>
            <a:off x="600851" y="1830005"/>
            <a:ext cx="149367" cy="149367"/>
          </a:xfrm>
          <a:prstGeom prst="ellipse">
            <a:avLst/>
          </a:prstGeom>
          <a:solidFill>
            <a:srgbClr val="8D241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E166ED7-1724-4EBD-A4A8-2EB9E43589E7}"/>
              </a:ext>
            </a:extLst>
          </p:cNvPr>
          <p:cNvSpPr txBox="1"/>
          <p:nvPr/>
        </p:nvSpPr>
        <p:spPr>
          <a:xfrm>
            <a:off x="839788" y="4957416"/>
            <a:ext cx="1079788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800" dirty="0">
                <a:latin typeface="Garamond" panose="02020404030301010803" pitchFamily="18" charset="0"/>
              </a:rPr>
              <a:t>Рокоссовский был знаменит не только в России, но и за её пределами. Немцы опасались его военного гения. А насколько они его боялись, русские узнали зимой 1942 года.</a:t>
            </a: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FDA613F8-99C9-4FB4-951D-29DFE1C3F765}"/>
              </a:ext>
            </a:extLst>
          </p:cNvPr>
          <p:cNvSpPr/>
          <p:nvPr/>
        </p:nvSpPr>
        <p:spPr>
          <a:xfrm>
            <a:off x="569839" y="5171428"/>
            <a:ext cx="149367" cy="149367"/>
          </a:xfrm>
          <a:prstGeom prst="ellipse">
            <a:avLst/>
          </a:prstGeom>
          <a:solidFill>
            <a:srgbClr val="8D241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00536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64398703-FD9F-4655-89B5-E968CF4BF896}"/>
              </a:ext>
            </a:extLst>
          </p:cNvPr>
          <p:cNvSpPr txBox="1"/>
          <p:nvPr/>
        </p:nvSpPr>
        <p:spPr>
          <a:xfrm>
            <a:off x="839788" y="980551"/>
            <a:ext cx="485920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800" dirty="0">
                <a:latin typeface="Garamond" panose="02020404030301010803" pitchFamily="18" charset="0"/>
              </a:rPr>
              <a:t>10-я армия Голикова попала</a:t>
            </a:r>
          </a:p>
          <a:p>
            <a:r>
              <a:rPr lang="ru-RU" sz="2800" dirty="0">
                <a:latin typeface="Garamond" panose="02020404030301010803" pitchFamily="18" charset="0"/>
              </a:rPr>
              <a:t>в сложную ситуацию под Сухиничами. Этот город был стратегически важен, поскольку являлся крупным железнодорожным узлом. Рокоссовский получил задачу </a:t>
            </a:r>
            <a:r>
              <a:rPr lang="ru-RU" sz="2800" b="1" dirty="0">
                <a:solidFill>
                  <a:srgbClr val="8D2417"/>
                </a:solidFill>
                <a:latin typeface="Garamond" panose="02020404030301010803" pitchFamily="18" charset="0"/>
              </a:rPr>
              <a:t>захватить Сухиничи</a:t>
            </a:r>
            <a:r>
              <a:rPr lang="ru-RU" sz="2800" dirty="0">
                <a:latin typeface="Garamond" panose="02020404030301010803" pitchFamily="18" charset="0"/>
              </a:rPr>
              <a:t>.</a:t>
            </a:r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F117419C-0401-44E1-8540-FCF316B0355E}"/>
              </a:ext>
            </a:extLst>
          </p:cNvPr>
          <p:cNvSpPr/>
          <p:nvPr/>
        </p:nvSpPr>
        <p:spPr>
          <a:xfrm>
            <a:off x="647480" y="1212355"/>
            <a:ext cx="149367" cy="149367"/>
          </a:xfrm>
          <a:prstGeom prst="ellipse">
            <a:avLst/>
          </a:prstGeom>
          <a:solidFill>
            <a:srgbClr val="8D241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8BEA1996-7BCD-4278-8798-7CB8768F5FB6}"/>
              </a:ext>
            </a:extLst>
          </p:cNvPr>
          <p:cNvGrpSpPr/>
          <p:nvPr/>
        </p:nvGrpSpPr>
        <p:grpSpPr>
          <a:xfrm>
            <a:off x="5756185" y="779593"/>
            <a:ext cx="6044989" cy="3786584"/>
            <a:chOff x="5756185" y="779593"/>
            <a:chExt cx="6044989" cy="3786584"/>
          </a:xfrm>
        </p:grpSpPr>
        <p:sp>
          <p:nvSpPr>
            <p:cNvPr id="3" name="Прямоугольник 2">
              <a:extLst>
                <a:ext uri="{FF2B5EF4-FFF2-40B4-BE49-F238E27FC236}">
                  <a16:creationId xmlns:a16="http://schemas.microsoft.com/office/drawing/2014/main" id="{CF97C313-3F6E-4A7B-8D2F-96B698D79634}"/>
                </a:ext>
              </a:extLst>
            </p:cNvPr>
            <p:cNvSpPr/>
            <p:nvPr/>
          </p:nvSpPr>
          <p:spPr>
            <a:xfrm>
              <a:off x="5756185" y="779593"/>
              <a:ext cx="6044989" cy="3786584"/>
            </a:xfrm>
            <a:prstGeom prst="rect">
              <a:avLst/>
            </a:prstGeom>
            <a:solidFill>
              <a:srgbClr val="48130C"/>
            </a:solidFill>
            <a:ln w="19050">
              <a:noFill/>
            </a:ln>
            <a:effectLst>
              <a:outerShdw blurRad="152400" dist="25400" dir="12600000" sx="101000" sy="101000" algn="tr" rotWithShape="0">
                <a:srgbClr val="84592C">
                  <a:alpha val="48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id="{F8CC072A-65CA-48E1-8D4F-98C4EC565F72}"/>
                </a:ext>
              </a:extLst>
            </p:cNvPr>
            <p:cNvSpPr/>
            <p:nvPr/>
          </p:nvSpPr>
          <p:spPr>
            <a:xfrm>
              <a:off x="5957818" y="955102"/>
              <a:ext cx="5656900" cy="33912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bg1">
                  <a:alpha val="31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" name="Прямоугольник: скругленные углы 1">
              <a:extLst>
                <a:ext uri="{FF2B5EF4-FFF2-40B4-BE49-F238E27FC236}">
                  <a16:creationId xmlns:a16="http://schemas.microsoft.com/office/drawing/2014/main" id="{B590B8A9-8137-4B46-A1DF-988DDA4819A8}"/>
                </a:ext>
              </a:extLst>
            </p:cNvPr>
            <p:cNvSpPr/>
            <p:nvPr/>
          </p:nvSpPr>
          <p:spPr>
            <a:xfrm>
              <a:off x="6065808" y="1026820"/>
              <a:ext cx="5440918" cy="3240688"/>
            </a:xfrm>
            <a:prstGeom prst="roundRect">
              <a:avLst>
                <a:gd name="adj" fmla="val 0"/>
              </a:avLst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667A5E64-82E2-465C-8F3B-442A42EACB63}"/>
              </a:ext>
            </a:extLst>
          </p:cNvPr>
          <p:cNvSpPr txBox="1"/>
          <p:nvPr/>
        </p:nvSpPr>
        <p:spPr>
          <a:xfrm>
            <a:off x="839788" y="5039459"/>
            <a:ext cx="109613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800" dirty="0">
                <a:latin typeface="Garamond" panose="02020404030301010803" pitchFamily="18" charset="0"/>
              </a:rPr>
              <a:t>От Голикова 16-я армия в распоряжение получила 322-ю, </a:t>
            </a:r>
          </a:p>
          <a:p>
            <a:r>
              <a:rPr lang="ru-RU" sz="2800" dirty="0">
                <a:latin typeface="Garamond" panose="02020404030301010803" pitchFamily="18" charset="0"/>
              </a:rPr>
              <a:t>323-ю, 324-ю и 328-ю стрелковые дивизии и одну танковую бригаду. </a:t>
            </a:r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66A76BCA-DB71-4B95-B737-B508A7F5C5DF}"/>
              </a:ext>
            </a:extLst>
          </p:cNvPr>
          <p:cNvSpPr/>
          <p:nvPr/>
        </p:nvSpPr>
        <p:spPr>
          <a:xfrm>
            <a:off x="655761" y="5245936"/>
            <a:ext cx="149367" cy="149367"/>
          </a:xfrm>
          <a:prstGeom prst="ellipse">
            <a:avLst/>
          </a:prstGeom>
          <a:solidFill>
            <a:srgbClr val="8D241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52811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64398703-FD9F-4655-89B5-E968CF4BF896}"/>
              </a:ext>
            </a:extLst>
          </p:cNvPr>
          <p:cNvSpPr txBox="1"/>
          <p:nvPr/>
        </p:nvSpPr>
        <p:spPr>
          <a:xfrm>
            <a:off x="719922" y="1443841"/>
            <a:ext cx="620871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800" b="1" dirty="0">
                <a:solidFill>
                  <a:srgbClr val="8D2417"/>
                </a:solidFill>
                <a:latin typeface="Garamond" panose="02020404030301010803" pitchFamily="18" charset="0"/>
              </a:rPr>
              <a:t>Рокоссовский с каждым солдатом познакомился лично. </a:t>
            </a:r>
          </a:p>
          <a:p>
            <a:endParaRPr lang="ru-RU" sz="2800" dirty="0">
              <a:latin typeface="Garamond" panose="02020404030301010803" pitchFamily="18" charset="0"/>
            </a:endParaRPr>
          </a:p>
          <a:p>
            <a:r>
              <a:rPr lang="ru-RU" sz="2800" dirty="0">
                <a:latin typeface="Garamond" panose="02020404030301010803" pitchFamily="18" charset="0"/>
              </a:rPr>
              <a:t>По словам его современников, </a:t>
            </a:r>
          </a:p>
          <a:p>
            <a:r>
              <a:rPr lang="ru-RU" sz="2800" dirty="0">
                <a:latin typeface="Garamond" panose="02020404030301010803" pitchFamily="18" charset="0"/>
              </a:rPr>
              <a:t>за трепетное, неравнодушное, милосердное и почтительное отношение к личному составу Константина Константиновича </a:t>
            </a:r>
          </a:p>
          <a:p>
            <a:r>
              <a:rPr lang="ru-RU" sz="2800" dirty="0">
                <a:latin typeface="Garamond" panose="02020404030301010803" pitchFamily="18" charset="0"/>
              </a:rPr>
              <a:t>очень любили и уважали в армии. 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10E8994-D0D6-4094-BE6C-C52C9615C7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854115" y="-375001"/>
            <a:ext cx="9514257" cy="7608002"/>
          </a:xfrm>
          <a:prstGeom prst="rect">
            <a:avLst/>
          </a:prstGeom>
        </p:spPr>
      </p:pic>
      <p:sp>
        <p:nvSpPr>
          <p:cNvPr id="18" name="Полилиния: фигура 17">
            <a:extLst>
              <a:ext uri="{FF2B5EF4-FFF2-40B4-BE49-F238E27FC236}">
                <a16:creationId xmlns:a16="http://schemas.microsoft.com/office/drawing/2014/main" id="{56CA8534-F120-4AE0-B48D-2E7FFCC98F0B}"/>
              </a:ext>
            </a:extLst>
          </p:cNvPr>
          <p:cNvSpPr/>
          <p:nvPr/>
        </p:nvSpPr>
        <p:spPr>
          <a:xfrm>
            <a:off x="6459401" y="-216568"/>
            <a:ext cx="9350093" cy="7291136"/>
          </a:xfrm>
          <a:custGeom>
            <a:avLst/>
            <a:gdLst>
              <a:gd name="connsiteX0" fmla="*/ 1142 w 5163305"/>
              <a:gd name="connsiteY0" fmla="*/ 204536 h 7291136"/>
              <a:gd name="connsiteX1" fmla="*/ 25205 w 5163305"/>
              <a:gd name="connsiteY1" fmla="*/ 481263 h 7291136"/>
              <a:gd name="connsiteX2" fmla="*/ 37237 w 5163305"/>
              <a:gd name="connsiteY2" fmla="*/ 517357 h 7291136"/>
              <a:gd name="connsiteX3" fmla="*/ 61300 w 5163305"/>
              <a:gd name="connsiteY3" fmla="*/ 541421 h 7291136"/>
              <a:gd name="connsiteX4" fmla="*/ 97395 w 5163305"/>
              <a:gd name="connsiteY4" fmla="*/ 661736 h 7291136"/>
              <a:gd name="connsiteX5" fmla="*/ 109426 w 5163305"/>
              <a:gd name="connsiteY5" fmla="*/ 697831 h 7291136"/>
              <a:gd name="connsiteX6" fmla="*/ 133489 w 5163305"/>
              <a:gd name="connsiteY6" fmla="*/ 986589 h 7291136"/>
              <a:gd name="connsiteX7" fmla="*/ 157552 w 5163305"/>
              <a:gd name="connsiteY7" fmla="*/ 1130968 h 7291136"/>
              <a:gd name="connsiteX8" fmla="*/ 181616 w 5163305"/>
              <a:gd name="connsiteY8" fmla="*/ 1203157 h 7291136"/>
              <a:gd name="connsiteX9" fmla="*/ 217710 w 5163305"/>
              <a:gd name="connsiteY9" fmla="*/ 1311442 h 7291136"/>
              <a:gd name="connsiteX10" fmla="*/ 229742 w 5163305"/>
              <a:gd name="connsiteY10" fmla="*/ 1347536 h 7291136"/>
              <a:gd name="connsiteX11" fmla="*/ 241773 w 5163305"/>
              <a:gd name="connsiteY11" fmla="*/ 1383631 h 7291136"/>
              <a:gd name="connsiteX12" fmla="*/ 253805 w 5163305"/>
              <a:gd name="connsiteY12" fmla="*/ 1467852 h 7291136"/>
              <a:gd name="connsiteX13" fmla="*/ 265837 w 5163305"/>
              <a:gd name="connsiteY13" fmla="*/ 1503947 h 7291136"/>
              <a:gd name="connsiteX14" fmla="*/ 277868 w 5163305"/>
              <a:gd name="connsiteY14" fmla="*/ 1552073 h 7291136"/>
              <a:gd name="connsiteX15" fmla="*/ 301931 w 5163305"/>
              <a:gd name="connsiteY15" fmla="*/ 1744579 h 7291136"/>
              <a:gd name="connsiteX16" fmla="*/ 313963 w 5163305"/>
              <a:gd name="connsiteY16" fmla="*/ 1804736 h 7291136"/>
              <a:gd name="connsiteX17" fmla="*/ 338026 w 5163305"/>
              <a:gd name="connsiteY17" fmla="*/ 2009273 h 7291136"/>
              <a:gd name="connsiteX18" fmla="*/ 350058 w 5163305"/>
              <a:gd name="connsiteY18" fmla="*/ 2045368 h 7291136"/>
              <a:gd name="connsiteX19" fmla="*/ 350058 w 5163305"/>
              <a:gd name="connsiteY19" fmla="*/ 2273968 h 7291136"/>
              <a:gd name="connsiteX20" fmla="*/ 325995 w 5163305"/>
              <a:gd name="connsiteY20" fmla="*/ 2346157 h 7291136"/>
              <a:gd name="connsiteX21" fmla="*/ 313963 w 5163305"/>
              <a:gd name="connsiteY21" fmla="*/ 2683042 h 7291136"/>
              <a:gd name="connsiteX22" fmla="*/ 289900 w 5163305"/>
              <a:gd name="connsiteY22" fmla="*/ 2755231 h 7291136"/>
              <a:gd name="connsiteX23" fmla="*/ 277868 w 5163305"/>
              <a:gd name="connsiteY23" fmla="*/ 2803357 h 7291136"/>
              <a:gd name="connsiteX24" fmla="*/ 289900 w 5163305"/>
              <a:gd name="connsiteY24" fmla="*/ 3019926 h 7291136"/>
              <a:gd name="connsiteX25" fmla="*/ 301931 w 5163305"/>
              <a:gd name="connsiteY25" fmla="*/ 3080084 h 7291136"/>
              <a:gd name="connsiteX26" fmla="*/ 313963 w 5163305"/>
              <a:gd name="connsiteY26" fmla="*/ 3152273 h 7291136"/>
              <a:gd name="connsiteX27" fmla="*/ 325995 w 5163305"/>
              <a:gd name="connsiteY27" fmla="*/ 3236494 h 7291136"/>
              <a:gd name="connsiteX28" fmla="*/ 350058 w 5163305"/>
              <a:gd name="connsiteY28" fmla="*/ 3308684 h 7291136"/>
              <a:gd name="connsiteX29" fmla="*/ 362089 w 5163305"/>
              <a:gd name="connsiteY29" fmla="*/ 3356810 h 7291136"/>
              <a:gd name="connsiteX30" fmla="*/ 374121 w 5163305"/>
              <a:gd name="connsiteY30" fmla="*/ 3609473 h 7291136"/>
              <a:gd name="connsiteX31" fmla="*/ 386152 w 5163305"/>
              <a:gd name="connsiteY31" fmla="*/ 3681663 h 7291136"/>
              <a:gd name="connsiteX32" fmla="*/ 374121 w 5163305"/>
              <a:gd name="connsiteY32" fmla="*/ 4078705 h 7291136"/>
              <a:gd name="connsiteX33" fmla="*/ 362089 w 5163305"/>
              <a:gd name="connsiteY33" fmla="*/ 4114800 h 7291136"/>
              <a:gd name="connsiteX34" fmla="*/ 338026 w 5163305"/>
              <a:gd name="connsiteY34" fmla="*/ 4150894 h 7291136"/>
              <a:gd name="connsiteX35" fmla="*/ 301931 w 5163305"/>
              <a:gd name="connsiteY35" fmla="*/ 4211052 h 7291136"/>
              <a:gd name="connsiteX36" fmla="*/ 289900 w 5163305"/>
              <a:gd name="connsiteY36" fmla="*/ 4247147 h 7291136"/>
              <a:gd name="connsiteX37" fmla="*/ 265837 w 5163305"/>
              <a:gd name="connsiteY37" fmla="*/ 4343400 h 7291136"/>
              <a:gd name="connsiteX38" fmla="*/ 253805 w 5163305"/>
              <a:gd name="connsiteY38" fmla="*/ 4403557 h 7291136"/>
              <a:gd name="connsiteX39" fmla="*/ 229742 w 5163305"/>
              <a:gd name="connsiteY39" fmla="*/ 4475747 h 7291136"/>
              <a:gd name="connsiteX40" fmla="*/ 217710 w 5163305"/>
              <a:gd name="connsiteY40" fmla="*/ 4572000 h 7291136"/>
              <a:gd name="connsiteX41" fmla="*/ 205679 w 5163305"/>
              <a:gd name="connsiteY41" fmla="*/ 4608094 h 7291136"/>
              <a:gd name="connsiteX42" fmla="*/ 193647 w 5163305"/>
              <a:gd name="connsiteY42" fmla="*/ 4668252 h 7291136"/>
              <a:gd name="connsiteX43" fmla="*/ 169584 w 5163305"/>
              <a:gd name="connsiteY43" fmla="*/ 4800600 h 7291136"/>
              <a:gd name="connsiteX44" fmla="*/ 157552 w 5163305"/>
              <a:gd name="connsiteY44" fmla="*/ 5185610 h 7291136"/>
              <a:gd name="connsiteX45" fmla="*/ 145521 w 5163305"/>
              <a:gd name="connsiteY45" fmla="*/ 5221705 h 7291136"/>
              <a:gd name="connsiteX46" fmla="*/ 121458 w 5163305"/>
              <a:gd name="connsiteY46" fmla="*/ 5582652 h 7291136"/>
              <a:gd name="connsiteX47" fmla="*/ 145521 w 5163305"/>
              <a:gd name="connsiteY47" fmla="*/ 5715000 h 7291136"/>
              <a:gd name="connsiteX48" fmla="*/ 169584 w 5163305"/>
              <a:gd name="connsiteY48" fmla="*/ 5751094 h 7291136"/>
              <a:gd name="connsiteX49" fmla="*/ 181616 w 5163305"/>
              <a:gd name="connsiteY49" fmla="*/ 5799221 h 7291136"/>
              <a:gd name="connsiteX50" fmla="*/ 229742 w 5163305"/>
              <a:gd name="connsiteY50" fmla="*/ 5883442 h 7291136"/>
              <a:gd name="connsiteX51" fmla="*/ 241773 w 5163305"/>
              <a:gd name="connsiteY51" fmla="*/ 6100010 h 7291136"/>
              <a:gd name="connsiteX52" fmla="*/ 253805 w 5163305"/>
              <a:gd name="connsiteY52" fmla="*/ 6184231 h 7291136"/>
              <a:gd name="connsiteX53" fmla="*/ 289900 w 5163305"/>
              <a:gd name="connsiteY53" fmla="*/ 6545179 h 7291136"/>
              <a:gd name="connsiteX54" fmla="*/ 313963 w 5163305"/>
              <a:gd name="connsiteY54" fmla="*/ 6605336 h 7291136"/>
              <a:gd name="connsiteX55" fmla="*/ 325995 w 5163305"/>
              <a:gd name="connsiteY55" fmla="*/ 6701589 h 7291136"/>
              <a:gd name="connsiteX56" fmla="*/ 350058 w 5163305"/>
              <a:gd name="connsiteY56" fmla="*/ 6882063 h 7291136"/>
              <a:gd name="connsiteX57" fmla="*/ 362089 w 5163305"/>
              <a:gd name="connsiteY57" fmla="*/ 6966284 h 7291136"/>
              <a:gd name="connsiteX58" fmla="*/ 374121 w 5163305"/>
              <a:gd name="connsiteY58" fmla="*/ 7074568 h 7291136"/>
              <a:gd name="connsiteX59" fmla="*/ 386152 w 5163305"/>
              <a:gd name="connsiteY59" fmla="*/ 7122694 h 7291136"/>
              <a:gd name="connsiteX60" fmla="*/ 398184 w 5163305"/>
              <a:gd name="connsiteY60" fmla="*/ 7182852 h 7291136"/>
              <a:gd name="connsiteX61" fmla="*/ 446310 w 5163305"/>
              <a:gd name="connsiteY61" fmla="*/ 7194884 h 7291136"/>
              <a:gd name="connsiteX62" fmla="*/ 843352 w 5163305"/>
              <a:gd name="connsiteY62" fmla="*/ 7206915 h 7291136"/>
              <a:gd name="connsiteX63" fmla="*/ 891479 w 5163305"/>
              <a:gd name="connsiteY63" fmla="*/ 7218947 h 7291136"/>
              <a:gd name="connsiteX64" fmla="*/ 975700 w 5163305"/>
              <a:gd name="connsiteY64" fmla="*/ 7230979 h 7291136"/>
              <a:gd name="connsiteX65" fmla="*/ 1047889 w 5163305"/>
              <a:gd name="connsiteY65" fmla="*/ 7255042 h 7291136"/>
              <a:gd name="connsiteX66" fmla="*/ 1228363 w 5163305"/>
              <a:gd name="connsiteY66" fmla="*/ 7291136 h 7291136"/>
              <a:gd name="connsiteX67" fmla="*/ 3863279 w 5163305"/>
              <a:gd name="connsiteY67" fmla="*/ 7279105 h 7291136"/>
              <a:gd name="connsiteX68" fmla="*/ 3947500 w 5163305"/>
              <a:gd name="connsiteY68" fmla="*/ 7255042 h 7291136"/>
              <a:gd name="connsiteX69" fmla="*/ 4127973 w 5163305"/>
              <a:gd name="connsiteY69" fmla="*/ 7218947 h 7291136"/>
              <a:gd name="connsiteX70" fmla="*/ 4284384 w 5163305"/>
              <a:gd name="connsiteY70" fmla="*/ 7182852 h 7291136"/>
              <a:gd name="connsiteX71" fmla="*/ 5006279 w 5163305"/>
              <a:gd name="connsiteY71" fmla="*/ 7158789 h 7291136"/>
              <a:gd name="connsiteX72" fmla="*/ 5102531 w 5163305"/>
              <a:gd name="connsiteY72" fmla="*/ 7134726 h 7291136"/>
              <a:gd name="connsiteX73" fmla="*/ 5126595 w 5163305"/>
              <a:gd name="connsiteY73" fmla="*/ 7110663 h 7291136"/>
              <a:gd name="connsiteX74" fmla="*/ 5138626 w 5163305"/>
              <a:gd name="connsiteY74" fmla="*/ 7074568 h 7291136"/>
              <a:gd name="connsiteX75" fmla="*/ 5162689 w 5163305"/>
              <a:gd name="connsiteY75" fmla="*/ 7038473 h 7291136"/>
              <a:gd name="connsiteX76" fmla="*/ 5150658 w 5163305"/>
              <a:gd name="connsiteY76" fmla="*/ 6870031 h 7291136"/>
              <a:gd name="connsiteX77" fmla="*/ 5114563 w 5163305"/>
              <a:gd name="connsiteY77" fmla="*/ 6629400 h 7291136"/>
              <a:gd name="connsiteX78" fmla="*/ 5126595 w 5163305"/>
              <a:gd name="connsiteY78" fmla="*/ 6100010 h 7291136"/>
              <a:gd name="connsiteX79" fmla="*/ 5138626 w 5163305"/>
              <a:gd name="connsiteY79" fmla="*/ 6015789 h 7291136"/>
              <a:gd name="connsiteX80" fmla="*/ 5162689 w 5163305"/>
              <a:gd name="connsiteY80" fmla="*/ 5739063 h 7291136"/>
              <a:gd name="connsiteX81" fmla="*/ 5138626 w 5163305"/>
              <a:gd name="connsiteY81" fmla="*/ 5498431 h 7291136"/>
              <a:gd name="connsiteX82" fmla="*/ 5102531 w 5163305"/>
              <a:gd name="connsiteY82" fmla="*/ 5438273 h 7291136"/>
              <a:gd name="connsiteX83" fmla="*/ 5066437 w 5163305"/>
              <a:gd name="connsiteY83" fmla="*/ 5426242 h 7291136"/>
              <a:gd name="connsiteX84" fmla="*/ 5018310 w 5163305"/>
              <a:gd name="connsiteY84" fmla="*/ 5329989 h 7291136"/>
              <a:gd name="connsiteX85" fmla="*/ 5018310 w 5163305"/>
              <a:gd name="connsiteY85" fmla="*/ 5329989 h 7291136"/>
              <a:gd name="connsiteX86" fmla="*/ 4994247 w 5163305"/>
              <a:gd name="connsiteY86" fmla="*/ 5293894 h 7291136"/>
              <a:gd name="connsiteX87" fmla="*/ 4970184 w 5163305"/>
              <a:gd name="connsiteY87" fmla="*/ 5161547 h 7291136"/>
              <a:gd name="connsiteX88" fmla="*/ 4946121 w 5163305"/>
              <a:gd name="connsiteY88" fmla="*/ 5065294 h 7291136"/>
              <a:gd name="connsiteX89" fmla="*/ 4934089 w 5163305"/>
              <a:gd name="connsiteY89" fmla="*/ 4776536 h 7291136"/>
              <a:gd name="connsiteX90" fmla="*/ 4922058 w 5163305"/>
              <a:gd name="connsiteY90" fmla="*/ 4728410 h 7291136"/>
              <a:gd name="connsiteX91" fmla="*/ 4910026 w 5163305"/>
              <a:gd name="connsiteY91" fmla="*/ 4668252 h 7291136"/>
              <a:gd name="connsiteX92" fmla="*/ 4897995 w 5163305"/>
              <a:gd name="connsiteY92" fmla="*/ 4620126 h 7291136"/>
              <a:gd name="connsiteX93" fmla="*/ 4885963 w 5163305"/>
              <a:gd name="connsiteY93" fmla="*/ 4559968 h 7291136"/>
              <a:gd name="connsiteX94" fmla="*/ 4861900 w 5163305"/>
              <a:gd name="connsiteY94" fmla="*/ 4487779 h 7291136"/>
              <a:gd name="connsiteX95" fmla="*/ 4849868 w 5163305"/>
              <a:gd name="connsiteY95" fmla="*/ 4403557 h 7291136"/>
              <a:gd name="connsiteX96" fmla="*/ 4825805 w 5163305"/>
              <a:gd name="connsiteY96" fmla="*/ 4319336 h 7291136"/>
              <a:gd name="connsiteX97" fmla="*/ 4861900 w 5163305"/>
              <a:gd name="connsiteY97" fmla="*/ 2490536 h 7291136"/>
              <a:gd name="connsiteX98" fmla="*/ 4873931 w 5163305"/>
              <a:gd name="connsiteY98" fmla="*/ 2454442 h 7291136"/>
              <a:gd name="connsiteX99" fmla="*/ 4897995 w 5163305"/>
              <a:gd name="connsiteY99" fmla="*/ 2273968 h 7291136"/>
              <a:gd name="connsiteX100" fmla="*/ 4910026 w 5163305"/>
              <a:gd name="connsiteY100" fmla="*/ 2225842 h 7291136"/>
              <a:gd name="connsiteX101" fmla="*/ 4934089 w 5163305"/>
              <a:gd name="connsiteY101" fmla="*/ 1708484 h 7291136"/>
              <a:gd name="connsiteX102" fmla="*/ 4922058 w 5163305"/>
              <a:gd name="connsiteY102" fmla="*/ 818147 h 7291136"/>
              <a:gd name="connsiteX103" fmla="*/ 4897995 w 5163305"/>
              <a:gd name="connsiteY103" fmla="*/ 782052 h 7291136"/>
              <a:gd name="connsiteX104" fmla="*/ 4873931 w 5163305"/>
              <a:gd name="connsiteY104" fmla="*/ 721894 h 7291136"/>
              <a:gd name="connsiteX105" fmla="*/ 4825805 w 5163305"/>
              <a:gd name="connsiteY105" fmla="*/ 613610 h 7291136"/>
              <a:gd name="connsiteX106" fmla="*/ 4813773 w 5163305"/>
              <a:gd name="connsiteY106" fmla="*/ 565484 h 7291136"/>
              <a:gd name="connsiteX107" fmla="*/ 4765647 w 5163305"/>
              <a:gd name="connsiteY107" fmla="*/ 481263 h 7291136"/>
              <a:gd name="connsiteX108" fmla="*/ 4729552 w 5163305"/>
              <a:gd name="connsiteY108" fmla="*/ 372979 h 7291136"/>
              <a:gd name="connsiteX109" fmla="*/ 4693458 w 5163305"/>
              <a:gd name="connsiteY109" fmla="*/ 348915 h 7291136"/>
              <a:gd name="connsiteX110" fmla="*/ 4657363 w 5163305"/>
              <a:gd name="connsiteY110" fmla="*/ 264694 h 7291136"/>
              <a:gd name="connsiteX111" fmla="*/ 4633300 w 5163305"/>
              <a:gd name="connsiteY111" fmla="*/ 192505 h 7291136"/>
              <a:gd name="connsiteX112" fmla="*/ 4621268 w 5163305"/>
              <a:gd name="connsiteY112" fmla="*/ 156410 h 7291136"/>
              <a:gd name="connsiteX113" fmla="*/ 4609237 w 5163305"/>
              <a:gd name="connsiteY113" fmla="*/ 72189 h 7291136"/>
              <a:gd name="connsiteX114" fmla="*/ 4585173 w 5163305"/>
              <a:gd name="connsiteY114" fmla="*/ 36094 h 7291136"/>
              <a:gd name="connsiteX115" fmla="*/ 4573142 w 5163305"/>
              <a:gd name="connsiteY115" fmla="*/ 0 h 7291136"/>
              <a:gd name="connsiteX116" fmla="*/ 4500952 w 5163305"/>
              <a:gd name="connsiteY116" fmla="*/ 12031 h 7291136"/>
              <a:gd name="connsiteX117" fmla="*/ 4392668 w 5163305"/>
              <a:gd name="connsiteY117" fmla="*/ 60157 h 7291136"/>
              <a:gd name="connsiteX118" fmla="*/ 4308447 w 5163305"/>
              <a:gd name="connsiteY118" fmla="*/ 84221 h 7291136"/>
              <a:gd name="connsiteX119" fmla="*/ 879447 w 5163305"/>
              <a:gd name="connsiteY119" fmla="*/ 72189 h 7291136"/>
              <a:gd name="connsiteX120" fmla="*/ 759131 w 5163305"/>
              <a:gd name="connsiteY120" fmla="*/ 60157 h 7291136"/>
              <a:gd name="connsiteX121" fmla="*/ 590689 w 5163305"/>
              <a:gd name="connsiteY121" fmla="*/ 36094 h 7291136"/>
              <a:gd name="connsiteX122" fmla="*/ 289900 w 5163305"/>
              <a:gd name="connsiteY122" fmla="*/ 48126 h 7291136"/>
              <a:gd name="connsiteX123" fmla="*/ 253805 w 5163305"/>
              <a:gd name="connsiteY123" fmla="*/ 72189 h 7291136"/>
              <a:gd name="connsiteX124" fmla="*/ 205679 w 5163305"/>
              <a:gd name="connsiteY124" fmla="*/ 96252 h 7291136"/>
              <a:gd name="connsiteX125" fmla="*/ 157552 w 5163305"/>
              <a:gd name="connsiteY125" fmla="*/ 108284 h 7291136"/>
              <a:gd name="connsiteX126" fmla="*/ 121458 w 5163305"/>
              <a:gd name="connsiteY126" fmla="*/ 120315 h 7291136"/>
              <a:gd name="connsiteX127" fmla="*/ 37237 w 5163305"/>
              <a:gd name="connsiteY127" fmla="*/ 156410 h 7291136"/>
              <a:gd name="connsiteX128" fmla="*/ 1142 w 5163305"/>
              <a:gd name="connsiteY128" fmla="*/ 204536 h 7291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</a:cxnLst>
            <a:rect l="l" t="t" r="r" b="b"/>
            <a:pathLst>
              <a:path w="5163305" h="7291136">
                <a:moveTo>
                  <a:pt x="1142" y="204536"/>
                </a:moveTo>
                <a:cubicBezTo>
                  <a:pt x="-863" y="258678"/>
                  <a:pt x="14592" y="389283"/>
                  <a:pt x="25205" y="481263"/>
                </a:cubicBezTo>
                <a:cubicBezTo>
                  <a:pt x="26659" y="493862"/>
                  <a:pt x="30712" y="506482"/>
                  <a:pt x="37237" y="517357"/>
                </a:cubicBezTo>
                <a:cubicBezTo>
                  <a:pt x="43073" y="527084"/>
                  <a:pt x="53279" y="533400"/>
                  <a:pt x="61300" y="541421"/>
                </a:cubicBezTo>
                <a:cubicBezTo>
                  <a:pt x="79484" y="614162"/>
                  <a:pt x="68099" y="573849"/>
                  <a:pt x="97395" y="661736"/>
                </a:cubicBezTo>
                <a:lnTo>
                  <a:pt x="109426" y="697831"/>
                </a:lnTo>
                <a:cubicBezTo>
                  <a:pt x="116370" y="788106"/>
                  <a:pt x="123912" y="895608"/>
                  <a:pt x="133489" y="986589"/>
                </a:cubicBezTo>
                <a:cubicBezTo>
                  <a:pt x="139943" y="1047907"/>
                  <a:pt x="141580" y="1077730"/>
                  <a:pt x="157552" y="1130968"/>
                </a:cubicBezTo>
                <a:cubicBezTo>
                  <a:pt x="164841" y="1155263"/>
                  <a:pt x="173595" y="1179094"/>
                  <a:pt x="181616" y="1203157"/>
                </a:cubicBezTo>
                <a:lnTo>
                  <a:pt x="217710" y="1311442"/>
                </a:lnTo>
                <a:lnTo>
                  <a:pt x="229742" y="1347536"/>
                </a:lnTo>
                <a:lnTo>
                  <a:pt x="241773" y="1383631"/>
                </a:lnTo>
                <a:cubicBezTo>
                  <a:pt x="245784" y="1411705"/>
                  <a:pt x="248243" y="1440044"/>
                  <a:pt x="253805" y="1467852"/>
                </a:cubicBezTo>
                <a:cubicBezTo>
                  <a:pt x="256292" y="1480288"/>
                  <a:pt x="262353" y="1491752"/>
                  <a:pt x="265837" y="1503947"/>
                </a:cubicBezTo>
                <a:cubicBezTo>
                  <a:pt x="270380" y="1519846"/>
                  <a:pt x="274910" y="1535804"/>
                  <a:pt x="277868" y="1552073"/>
                </a:cubicBezTo>
                <a:cubicBezTo>
                  <a:pt x="293661" y="1638936"/>
                  <a:pt x="288529" y="1650767"/>
                  <a:pt x="301931" y="1744579"/>
                </a:cubicBezTo>
                <a:cubicBezTo>
                  <a:pt x="304823" y="1764823"/>
                  <a:pt x="311071" y="1784492"/>
                  <a:pt x="313963" y="1804736"/>
                </a:cubicBezTo>
                <a:cubicBezTo>
                  <a:pt x="319409" y="1842860"/>
                  <a:pt x="330533" y="1968061"/>
                  <a:pt x="338026" y="2009273"/>
                </a:cubicBezTo>
                <a:cubicBezTo>
                  <a:pt x="340295" y="2021751"/>
                  <a:pt x="346047" y="2033336"/>
                  <a:pt x="350058" y="2045368"/>
                </a:cubicBezTo>
                <a:cubicBezTo>
                  <a:pt x="360824" y="2153037"/>
                  <a:pt x="370935" y="2169581"/>
                  <a:pt x="350058" y="2273968"/>
                </a:cubicBezTo>
                <a:cubicBezTo>
                  <a:pt x="345084" y="2298840"/>
                  <a:pt x="325995" y="2346157"/>
                  <a:pt x="325995" y="2346157"/>
                </a:cubicBezTo>
                <a:cubicBezTo>
                  <a:pt x="321984" y="2458452"/>
                  <a:pt x="323839" y="2571110"/>
                  <a:pt x="313963" y="2683042"/>
                </a:cubicBezTo>
                <a:cubicBezTo>
                  <a:pt x="311734" y="2708308"/>
                  <a:pt x="296052" y="2730624"/>
                  <a:pt x="289900" y="2755231"/>
                </a:cubicBezTo>
                <a:lnTo>
                  <a:pt x="277868" y="2803357"/>
                </a:lnTo>
                <a:cubicBezTo>
                  <a:pt x="281879" y="2875547"/>
                  <a:pt x="283637" y="2947897"/>
                  <a:pt x="289900" y="3019926"/>
                </a:cubicBezTo>
                <a:cubicBezTo>
                  <a:pt x="291672" y="3040299"/>
                  <a:pt x="298273" y="3059964"/>
                  <a:pt x="301931" y="3080084"/>
                </a:cubicBezTo>
                <a:cubicBezTo>
                  <a:pt x="306295" y="3104085"/>
                  <a:pt x="310253" y="3128162"/>
                  <a:pt x="313963" y="3152273"/>
                </a:cubicBezTo>
                <a:cubicBezTo>
                  <a:pt x="318275" y="3180302"/>
                  <a:pt x="319618" y="3208862"/>
                  <a:pt x="325995" y="3236494"/>
                </a:cubicBezTo>
                <a:cubicBezTo>
                  <a:pt x="331699" y="3261209"/>
                  <a:pt x="343906" y="3284076"/>
                  <a:pt x="350058" y="3308684"/>
                </a:cubicBezTo>
                <a:lnTo>
                  <a:pt x="362089" y="3356810"/>
                </a:lnTo>
                <a:cubicBezTo>
                  <a:pt x="366100" y="3441031"/>
                  <a:pt x="367892" y="3525387"/>
                  <a:pt x="374121" y="3609473"/>
                </a:cubicBezTo>
                <a:cubicBezTo>
                  <a:pt x="375923" y="3633802"/>
                  <a:pt x="386152" y="3657268"/>
                  <a:pt x="386152" y="3681663"/>
                </a:cubicBezTo>
                <a:cubicBezTo>
                  <a:pt x="386152" y="3814071"/>
                  <a:pt x="381466" y="3946501"/>
                  <a:pt x="374121" y="4078705"/>
                </a:cubicBezTo>
                <a:cubicBezTo>
                  <a:pt x="373418" y="4091368"/>
                  <a:pt x="367761" y="4103456"/>
                  <a:pt x="362089" y="4114800"/>
                </a:cubicBezTo>
                <a:cubicBezTo>
                  <a:pt x="355622" y="4127733"/>
                  <a:pt x="346047" y="4138863"/>
                  <a:pt x="338026" y="4150894"/>
                </a:cubicBezTo>
                <a:cubicBezTo>
                  <a:pt x="303944" y="4253145"/>
                  <a:pt x="351478" y="4128475"/>
                  <a:pt x="301931" y="4211052"/>
                </a:cubicBezTo>
                <a:cubicBezTo>
                  <a:pt x="295406" y="4221927"/>
                  <a:pt x="293237" y="4234911"/>
                  <a:pt x="289900" y="4247147"/>
                </a:cubicBezTo>
                <a:cubicBezTo>
                  <a:pt x="281198" y="4279053"/>
                  <a:pt x="272323" y="4310971"/>
                  <a:pt x="265837" y="4343400"/>
                </a:cubicBezTo>
                <a:cubicBezTo>
                  <a:pt x="261826" y="4363452"/>
                  <a:pt x="259186" y="4383828"/>
                  <a:pt x="253805" y="4403557"/>
                </a:cubicBezTo>
                <a:cubicBezTo>
                  <a:pt x="247131" y="4428028"/>
                  <a:pt x="229742" y="4475747"/>
                  <a:pt x="229742" y="4475747"/>
                </a:cubicBezTo>
                <a:cubicBezTo>
                  <a:pt x="225731" y="4507831"/>
                  <a:pt x="223494" y="4540188"/>
                  <a:pt x="217710" y="4572000"/>
                </a:cubicBezTo>
                <a:cubicBezTo>
                  <a:pt x="215441" y="4584478"/>
                  <a:pt x="208755" y="4595791"/>
                  <a:pt x="205679" y="4608094"/>
                </a:cubicBezTo>
                <a:cubicBezTo>
                  <a:pt x="200719" y="4627933"/>
                  <a:pt x="198083" y="4648289"/>
                  <a:pt x="193647" y="4668252"/>
                </a:cubicBezTo>
                <a:cubicBezTo>
                  <a:pt x="170958" y="4770356"/>
                  <a:pt x="190439" y="4654623"/>
                  <a:pt x="169584" y="4800600"/>
                </a:cubicBezTo>
                <a:cubicBezTo>
                  <a:pt x="165573" y="4928937"/>
                  <a:pt x="164877" y="5057420"/>
                  <a:pt x="157552" y="5185610"/>
                </a:cubicBezTo>
                <a:cubicBezTo>
                  <a:pt x="156828" y="5198272"/>
                  <a:pt x="146365" y="5209051"/>
                  <a:pt x="145521" y="5221705"/>
                </a:cubicBezTo>
                <a:cubicBezTo>
                  <a:pt x="120519" y="5596734"/>
                  <a:pt x="169216" y="5439369"/>
                  <a:pt x="121458" y="5582652"/>
                </a:cubicBezTo>
                <a:cubicBezTo>
                  <a:pt x="125606" y="5615836"/>
                  <a:pt x="126973" y="5677904"/>
                  <a:pt x="145521" y="5715000"/>
                </a:cubicBezTo>
                <a:cubicBezTo>
                  <a:pt x="151988" y="5727933"/>
                  <a:pt x="161563" y="5739063"/>
                  <a:pt x="169584" y="5751094"/>
                </a:cubicBezTo>
                <a:cubicBezTo>
                  <a:pt x="173595" y="5767136"/>
                  <a:pt x="175810" y="5783738"/>
                  <a:pt x="181616" y="5799221"/>
                </a:cubicBezTo>
                <a:cubicBezTo>
                  <a:pt x="194700" y="5834112"/>
                  <a:pt x="209796" y="5853522"/>
                  <a:pt x="229742" y="5883442"/>
                </a:cubicBezTo>
                <a:cubicBezTo>
                  <a:pt x="233752" y="5955631"/>
                  <a:pt x="236007" y="6027940"/>
                  <a:pt x="241773" y="6100010"/>
                </a:cubicBezTo>
                <a:cubicBezTo>
                  <a:pt x="244034" y="6128278"/>
                  <a:pt x="251348" y="6155979"/>
                  <a:pt x="253805" y="6184231"/>
                </a:cubicBezTo>
                <a:cubicBezTo>
                  <a:pt x="258367" y="6236691"/>
                  <a:pt x="266456" y="6486569"/>
                  <a:pt x="289900" y="6545179"/>
                </a:cubicBezTo>
                <a:lnTo>
                  <a:pt x="313963" y="6605336"/>
                </a:lnTo>
                <a:cubicBezTo>
                  <a:pt x="317974" y="6637420"/>
                  <a:pt x="322778" y="6669415"/>
                  <a:pt x="325995" y="6701589"/>
                </a:cubicBezTo>
                <a:cubicBezTo>
                  <a:pt x="342818" y="6869824"/>
                  <a:pt x="321772" y="6797207"/>
                  <a:pt x="350058" y="6882063"/>
                </a:cubicBezTo>
                <a:cubicBezTo>
                  <a:pt x="354068" y="6910137"/>
                  <a:pt x="358572" y="6938144"/>
                  <a:pt x="362089" y="6966284"/>
                </a:cubicBezTo>
                <a:cubicBezTo>
                  <a:pt x="366594" y="7002320"/>
                  <a:pt x="368599" y="7038673"/>
                  <a:pt x="374121" y="7074568"/>
                </a:cubicBezTo>
                <a:cubicBezTo>
                  <a:pt x="376635" y="7090911"/>
                  <a:pt x="382565" y="7106552"/>
                  <a:pt x="386152" y="7122694"/>
                </a:cubicBezTo>
                <a:cubicBezTo>
                  <a:pt x="390588" y="7142657"/>
                  <a:pt x="385092" y="7167142"/>
                  <a:pt x="398184" y="7182852"/>
                </a:cubicBezTo>
                <a:cubicBezTo>
                  <a:pt x="408770" y="7195555"/>
                  <a:pt x="429798" y="7193991"/>
                  <a:pt x="446310" y="7194884"/>
                </a:cubicBezTo>
                <a:cubicBezTo>
                  <a:pt x="578525" y="7202031"/>
                  <a:pt x="711005" y="7202905"/>
                  <a:pt x="843352" y="7206915"/>
                </a:cubicBezTo>
                <a:cubicBezTo>
                  <a:pt x="859394" y="7210926"/>
                  <a:pt x="875210" y="7215989"/>
                  <a:pt x="891479" y="7218947"/>
                </a:cubicBezTo>
                <a:cubicBezTo>
                  <a:pt x="919380" y="7224020"/>
                  <a:pt x="948068" y="7224602"/>
                  <a:pt x="975700" y="7230979"/>
                </a:cubicBezTo>
                <a:cubicBezTo>
                  <a:pt x="1000415" y="7236683"/>
                  <a:pt x="1023282" y="7248890"/>
                  <a:pt x="1047889" y="7255042"/>
                </a:cubicBezTo>
                <a:cubicBezTo>
                  <a:pt x="1171654" y="7285983"/>
                  <a:pt x="1111403" y="7274428"/>
                  <a:pt x="1228363" y="7291136"/>
                </a:cubicBezTo>
                <a:lnTo>
                  <a:pt x="3863279" y="7279105"/>
                </a:lnTo>
                <a:cubicBezTo>
                  <a:pt x="3890576" y="7278860"/>
                  <a:pt x="3921129" y="7260902"/>
                  <a:pt x="3947500" y="7255042"/>
                </a:cubicBezTo>
                <a:cubicBezTo>
                  <a:pt x="4007388" y="7241734"/>
                  <a:pt x="4069772" y="7238347"/>
                  <a:pt x="4127973" y="7218947"/>
                </a:cubicBezTo>
                <a:cubicBezTo>
                  <a:pt x="4210945" y="7191290"/>
                  <a:pt x="4193078" y="7192463"/>
                  <a:pt x="4284384" y="7182852"/>
                </a:cubicBezTo>
                <a:cubicBezTo>
                  <a:pt x="4533290" y="7156652"/>
                  <a:pt x="4728770" y="7164571"/>
                  <a:pt x="5006279" y="7158789"/>
                </a:cubicBezTo>
                <a:cubicBezTo>
                  <a:pt x="5019214" y="7156202"/>
                  <a:pt x="5084034" y="7145824"/>
                  <a:pt x="5102531" y="7134726"/>
                </a:cubicBezTo>
                <a:cubicBezTo>
                  <a:pt x="5112258" y="7128890"/>
                  <a:pt x="5118574" y="7118684"/>
                  <a:pt x="5126595" y="7110663"/>
                </a:cubicBezTo>
                <a:cubicBezTo>
                  <a:pt x="5130605" y="7098631"/>
                  <a:pt x="5132954" y="7085912"/>
                  <a:pt x="5138626" y="7074568"/>
                </a:cubicBezTo>
                <a:cubicBezTo>
                  <a:pt x="5145093" y="7061634"/>
                  <a:pt x="5161840" y="7052908"/>
                  <a:pt x="5162689" y="7038473"/>
                </a:cubicBezTo>
                <a:cubicBezTo>
                  <a:pt x="5165995" y="6982280"/>
                  <a:pt x="5155147" y="6926142"/>
                  <a:pt x="5150658" y="6870031"/>
                </a:cubicBezTo>
                <a:cubicBezTo>
                  <a:pt x="5138163" y="6713841"/>
                  <a:pt x="5145828" y="6770092"/>
                  <a:pt x="5114563" y="6629400"/>
                </a:cubicBezTo>
                <a:cubicBezTo>
                  <a:pt x="5118574" y="6452937"/>
                  <a:pt x="5119678" y="6276383"/>
                  <a:pt x="5126595" y="6100010"/>
                </a:cubicBezTo>
                <a:cubicBezTo>
                  <a:pt x="5127706" y="6071673"/>
                  <a:pt x="5135313" y="6043953"/>
                  <a:pt x="5138626" y="6015789"/>
                </a:cubicBezTo>
                <a:cubicBezTo>
                  <a:pt x="5150118" y="5918103"/>
                  <a:pt x="5155018" y="5838797"/>
                  <a:pt x="5162689" y="5739063"/>
                </a:cubicBezTo>
                <a:cubicBezTo>
                  <a:pt x="5153921" y="5598773"/>
                  <a:pt x="5165148" y="5591257"/>
                  <a:pt x="5138626" y="5498431"/>
                </a:cubicBezTo>
                <a:cubicBezTo>
                  <a:pt x="5130793" y="5471017"/>
                  <a:pt x="5128599" y="5453914"/>
                  <a:pt x="5102531" y="5438273"/>
                </a:cubicBezTo>
                <a:cubicBezTo>
                  <a:pt x="5091656" y="5431748"/>
                  <a:pt x="5078468" y="5430252"/>
                  <a:pt x="5066437" y="5426242"/>
                </a:cubicBezTo>
                <a:cubicBezTo>
                  <a:pt x="5024437" y="5384244"/>
                  <a:pt x="5045960" y="5412941"/>
                  <a:pt x="5018310" y="5329989"/>
                </a:cubicBezTo>
                <a:lnTo>
                  <a:pt x="5018310" y="5329989"/>
                </a:lnTo>
                <a:lnTo>
                  <a:pt x="4994247" y="5293894"/>
                </a:lnTo>
                <a:cubicBezTo>
                  <a:pt x="4986875" y="5249662"/>
                  <a:pt x="4980276" y="5205281"/>
                  <a:pt x="4970184" y="5161547"/>
                </a:cubicBezTo>
                <a:cubicBezTo>
                  <a:pt x="4962747" y="5129322"/>
                  <a:pt x="4954142" y="5097378"/>
                  <a:pt x="4946121" y="5065294"/>
                </a:cubicBezTo>
                <a:cubicBezTo>
                  <a:pt x="4942110" y="4969041"/>
                  <a:pt x="4940953" y="4872627"/>
                  <a:pt x="4934089" y="4776536"/>
                </a:cubicBezTo>
                <a:cubicBezTo>
                  <a:pt x="4932911" y="4760042"/>
                  <a:pt x="4925645" y="4744552"/>
                  <a:pt x="4922058" y="4728410"/>
                </a:cubicBezTo>
                <a:cubicBezTo>
                  <a:pt x="4917622" y="4708447"/>
                  <a:pt x="4914462" y="4688215"/>
                  <a:pt x="4910026" y="4668252"/>
                </a:cubicBezTo>
                <a:cubicBezTo>
                  <a:pt x="4906439" y="4652110"/>
                  <a:pt x="4901582" y="4636268"/>
                  <a:pt x="4897995" y="4620126"/>
                </a:cubicBezTo>
                <a:cubicBezTo>
                  <a:pt x="4893559" y="4600163"/>
                  <a:pt x="4891344" y="4579697"/>
                  <a:pt x="4885963" y="4559968"/>
                </a:cubicBezTo>
                <a:cubicBezTo>
                  <a:pt x="4879289" y="4535497"/>
                  <a:pt x="4869921" y="4511842"/>
                  <a:pt x="4861900" y="4487779"/>
                </a:cubicBezTo>
                <a:cubicBezTo>
                  <a:pt x="4857889" y="4459705"/>
                  <a:pt x="4855810" y="4431287"/>
                  <a:pt x="4849868" y="4403557"/>
                </a:cubicBezTo>
                <a:cubicBezTo>
                  <a:pt x="4843750" y="4375008"/>
                  <a:pt x="4825998" y="4348532"/>
                  <a:pt x="4825805" y="4319336"/>
                </a:cubicBezTo>
                <a:cubicBezTo>
                  <a:pt x="4820857" y="3572170"/>
                  <a:pt x="4698752" y="3088755"/>
                  <a:pt x="4861900" y="2490536"/>
                </a:cubicBezTo>
                <a:cubicBezTo>
                  <a:pt x="4865237" y="2478301"/>
                  <a:pt x="4869921" y="2466473"/>
                  <a:pt x="4873931" y="2454442"/>
                </a:cubicBezTo>
                <a:cubicBezTo>
                  <a:pt x="4881958" y="2382200"/>
                  <a:pt x="4884492" y="2341482"/>
                  <a:pt x="4897995" y="2273968"/>
                </a:cubicBezTo>
                <a:cubicBezTo>
                  <a:pt x="4901238" y="2257753"/>
                  <a:pt x="4906016" y="2241884"/>
                  <a:pt x="4910026" y="2225842"/>
                </a:cubicBezTo>
                <a:cubicBezTo>
                  <a:pt x="4915076" y="2129895"/>
                  <a:pt x="4934089" y="1784549"/>
                  <a:pt x="4934089" y="1708484"/>
                </a:cubicBezTo>
                <a:cubicBezTo>
                  <a:pt x="4934089" y="1411678"/>
                  <a:pt x="4933613" y="1114728"/>
                  <a:pt x="4922058" y="818147"/>
                </a:cubicBezTo>
                <a:cubicBezTo>
                  <a:pt x="4921495" y="803698"/>
                  <a:pt x="4904462" y="794986"/>
                  <a:pt x="4897995" y="782052"/>
                </a:cubicBezTo>
                <a:cubicBezTo>
                  <a:pt x="4888336" y="762735"/>
                  <a:pt x="4882703" y="741630"/>
                  <a:pt x="4873931" y="721894"/>
                </a:cubicBezTo>
                <a:cubicBezTo>
                  <a:pt x="4845979" y="659002"/>
                  <a:pt x="4849582" y="684940"/>
                  <a:pt x="4825805" y="613610"/>
                </a:cubicBezTo>
                <a:cubicBezTo>
                  <a:pt x="4820576" y="597923"/>
                  <a:pt x="4819579" y="580967"/>
                  <a:pt x="4813773" y="565484"/>
                </a:cubicBezTo>
                <a:cubicBezTo>
                  <a:pt x="4800687" y="530589"/>
                  <a:pt x="4785596" y="511186"/>
                  <a:pt x="4765647" y="481263"/>
                </a:cubicBezTo>
                <a:cubicBezTo>
                  <a:pt x="4758161" y="451316"/>
                  <a:pt x="4746981" y="397379"/>
                  <a:pt x="4729552" y="372979"/>
                </a:cubicBezTo>
                <a:cubicBezTo>
                  <a:pt x="4721147" y="361212"/>
                  <a:pt x="4705489" y="356936"/>
                  <a:pt x="4693458" y="348915"/>
                </a:cubicBezTo>
                <a:cubicBezTo>
                  <a:pt x="4654722" y="232713"/>
                  <a:pt x="4716842" y="413393"/>
                  <a:pt x="4657363" y="264694"/>
                </a:cubicBezTo>
                <a:cubicBezTo>
                  <a:pt x="4647943" y="241144"/>
                  <a:pt x="4641321" y="216568"/>
                  <a:pt x="4633300" y="192505"/>
                </a:cubicBezTo>
                <a:lnTo>
                  <a:pt x="4621268" y="156410"/>
                </a:lnTo>
                <a:cubicBezTo>
                  <a:pt x="4617258" y="128336"/>
                  <a:pt x="4617386" y="99352"/>
                  <a:pt x="4609237" y="72189"/>
                </a:cubicBezTo>
                <a:cubicBezTo>
                  <a:pt x="4605082" y="58338"/>
                  <a:pt x="4591640" y="49028"/>
                  <a:pt x="4585173" y="36094"/>
                </a:cubicBezTo>
                <a:cubicBezTo>
                  <a:pt x="4579501" y="24751"/>
                  <a:pt x="4577152" y="12031"/>
                  <a:pt x="4573142" y="0"/>
                </a:cubicBezTo>
                <a:cubicBezTo>
                  <a:pt x="4549079" y="4010"/>
                  <a:pt x="4524488" y="5612"/>
                  <a:pt x="4500952" y="12031"/>
                </a:cubicBezTo>
                <a:cubicBezTo>
                  <a:pt x="4449656" y="26020"/>
                  <a:pt x="4438923" y="40333"/>
                  <a:pt x="4392668" y="60157"/>
                </a:cubicBezTo>
                <a:cubicBezTo>
                  <a:pt x="4368502" y="70514"/>
                  <a:pt x="4332871" y="78115"/>
                  <a:pt x="4308447" y="84221"/>
                </a:cubicBezTo>
                <a:lnTo>
                  <a:pt x="879447" y="72189"/>
                </a:lnTo>
                <a:cubicBezTo>
                  <a:pt x="839143" y="71916"/>
                  <a:pt x="799215" y="64376"/>
                  <a:pt x="759131" y="60157"/>
                </a:cubicBezTo>
                <a:cubicBezTo>
                  <a:pt x="638454" y="47454"/>
                  <a:pt x="681992" y="54355"/>
                  <a:pt x="590689" y="36094"/>
                </a:cubicBezTo>
                <a:cubicBezTo>
                  <a:pt x="490426" y="40105"/>
                  <a:pt x="389672" y="37436"/>
                  <a:pt x="289900" y="48126"/>
                </a:cubicBezTo>
                <a:cubicBezTo>
                  <a:pt x="275522" y="49667"/>
                  <a:pt x="266360" y="65015"/>
                  <a:pt x="253805" y="72189"/>
                </a:cubicBezTo>
                <a:cubicBezTo>
                  <a:pt x="238233" y="81087"/>
                  <a:pt x="222473" y="89954"/>
                  <a:pt x="205679" y="96252"/>
                </a:cubicBezTo>
                <a:cubicBezTo>
                  <a:pt x="190196" y="102058"/>
                  <a:pt x="173452" y="103741"/>
                  <a:pt x="157552" y="108284"/>
                </a:cubicBezTo>
                <a:cubicBezTo>
                  <a:pt x="145358" y="111768"/>
                  <a:pt x="133489" y="116305"/>
                  <a:pt x="121458" y="120315"/>
                </a:cubicBezTo>
                <a:cubicBezTo>
                  <a:pt x="66508" y="156949"/>
                  <a:pt x="105220" y="136986"/>
                  <a:pt x="37237" y="156410"/>
                </a:cubicBezTo>
                <a:cubicBezTo>
                  <a:pt x="-13753" y="170979"/>
                  <a:pt x="3147" y="150394"/>
                  <a:pt x="1142" y="204536"/>
                </a:cubicBez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39768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4FB89926-8C22-497F-880E-123C5B2B4AF3}"/>
              </a:ext>
            </a:extLst>
          </p:cNvPr>
          <p:cNvSpPr/>
          <p:nvPr/>
        </p:nvSpPr>
        <p:spPr>
          <a:xfrm>
            <a:off x="-818866" y="2415654"/>
            <a:ext cx="7404600" cy="3889612"/>
          </a:xfrm>
          <a:prstGeom prst="roundRect">
            <a:avLst>
              <a:gd name="adj" fmla="val 12252"/>
            </a:avLst>
          </a:prstGeom>
          <a:solidFill>
            <a:srgbClr val="4813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4398703-FD9F-4655-89B5-E968CF4BF896}"/>
              </a:ext>
            </a:extLst>
          </p:cNvPr>
          <p:cNvSpPr txBox="1"/>
          <p:nvPr/>
        </p:nvSpPr>
        <p:spPr>
          <a:xfrm>
            <a:off x="464148" y="396984"/>
            <a:ext cx="612158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800" dirty="0">
                <a:latin typeface="Garamond" panose="02020404030301010803" pitchFamily="18" charset="0"/>
              </a:rPr>
              <a:t>В штабе полководцу сообщили неутешительные сведения </a:t>
            </a:r>
          </a:p>
          <a:p>
            <a:r>
              <a:rPr lang="ru-RU" sz="2800" dirty="0">
                <a:latin typeface="Garamond" panose="02020404030301010803" pitchFamily="18" charset="0"/>
              </a:rPr>
              <a:t>о численности переходящих </a:t>
            </a:r>
          </a:p>
          <a:p>
            <a:r>
              <a:rPr lang="ru-RU" sz="2800" dirty="0">
                <a:latin typeface="Garamond" panose="02020404030301010803" pitchFamily="18" charset="0"/>
              </a:rPr>
              <a:t>в его подчинение дивизий.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10E8994-D0D6-4094-BE6C-C52C9615C7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447228" y="-375001"/>
            <a:ext cx="9514257" cy="7608002"/>
          </a:xfrm>
          <a:prstGeom prst="rect">
            <a:avLst/>
          </a:prstGeom>
        </p:spPr>
      </p:pic>
      <p:sp>
        <p:nvSpPr>
          <p:cNvPr id="18" name="Полилиния: фигура 17">
            <a:extLst>
              <a:ext uri="{FF2B5EF4-FFF2-40B4-BE49-F238E27FC236}">
                <a16:creationId xmlns:a16="http://schemas.microsoft.com/office/drawing/2014/main" id="{56CA8534-F120-4AE0-B48D-2E7FFCC98F0B}"/>
              </a:ext>
            </a:extLst>
          </p:cNvPr>
          <p:cNvSpPr/>
          <p:nvPr/>
        </p:nvSpPr>
        <p:spPr>
          <a:xfrm>
            <a:off x="6945365" y="-412845"/>
            <a:ext cx="11580906" cy="7683689"/>
          </a:xfrm>
          <a:custGeom>
            <a:avLst/>
            <a:gdLst>
              <a:gd name="connsiteX0" fmla="*/ 1142 w 5163305"/>
              <a:gd name="connsiteY0" fmla="*/ 204536 h 7291136"/>
              <a:gd name="connsiteX1" fmla="*/ 25205 w 5163305"/>
              <a:gd name="connsiteY1" fmla="*/ 481263 h 7291136"/>
              <a:gd name="connsiteX2" fmla="*/ 37237 w 5163305"/>
              <a:gd name="connsiteY2" fmla="*/ 517357 h 7291136"/>
              <a:gd name="connsiteX3" fmla="*/ 61300 w 5163305"/>
              <a:gd name="connsiteY3" fmla="*/ 541421 h 7291136"/>
              <a:gd name="connsiteX4" fmla="*/ 97395 w 5163305"/>
              <a:gd name="connsiteY4" fmla="*/ 661736 h 7291136"/>
              <a:gd name="connsiteX5" fmla="*/ 109426 w 5163305"/>
              <a:gd name="connsiteY5" fmla="*/ 697831 h 7291136"/>
              <a:gd name="connsiteX6" fmla="*/ 133489 w 5163305"/>
              <a:gd name="connsiteY6" fmla="*/ 986589 h 7291136"/>
              <a:gd name="connsiteX7" fmla="*/ 157552 w 5163305"/>
              <a:gd name="connsiteY7" fmla="*/ 1130968 h 7291136"/>
              <a:gd name="connsiteX8" fmla="*/ 181616 w 5163305"/>
              <a:gd name="connsiteY8" fmla="*/ 1203157 h 7291136"/>
              <a:gd name="connsiteX9" fmla="*/ 217710 w 5163305"/>
              <a:gd name="connsiteY9" fmla="*/ 1311442 h 7291136"/>
              <a:gd name="connsiteX10" fmla="*/ 229742 w 5163305"/>
              <a:gd name="connsiteY10" fmla="*/ 1347536 h 7291136"/>
              <a:gd name="connsiteX11" fmla="*/ 241773 w 5163305"/>
              <a:gd name="connsiteY11" fmla="*/ 1383631 h 7291136"/>
              <a:gd name="connsiteX12" fmla="*/ 253805 w 5163305"/>
              <a:gd name="connsiteY12" fmla="*/ 1467852 h 7291136"/>
              <a:gd name="connsiteX13" fmla="*/ 265837 w 5163305"/>
              <a:gd name="connsiteY13" fmla="*/ 1503947 h 7291136"/>
              <a:gd name="connsiteX14" fmla="*/ 277868 w 5163305"/>
              <a:gd name="connsiteY14" fmla="*/ 1552073 h 7291136"/>
              <a:gd name="connsiteX15" fmla="*/ 301931 w 5163305"/>
              <a:gd name="connsiteY15" fmla="*/ 1744579 h 7291136"/>
              <a:gd name="connsiteX16" fmla="*/ 313963 w 5163305"/>
              <a:gd name="connsiteY16" fmla="*/ 1804736 h 7291136"/>
              <a:gd name="connsiteX17" fmla="*/ 338026 w 5163305"/>
              <a:gd name="connsiteY17" fmla="*/ 2009273 h 7291136"/>
              <a:gd name="connsiteX18" fmla="*/ 350058 w 5163305"/>
              <a:gd name="connsiteY18" fmla="*/ 2045368 h 7291136"/>
              <a:gd name="connsiteX19" fmla="*/ 350058 w 5163305"/>
              <a:gd name="connsiteY19" fmla="*/ 2273968 h 7291136"/>
              <a:gd name="connsiteX20" fmla="*/ 325995 w 5163305"/>
              <a:gd name="connsiteY20" fmla="*/ 2346157 h 7291136"/>
              <a:gd name="connsiteX21" fmla="*/ 313963 w 5163305"/>
              <a:gd name="connsiteY21" fmla="*/ 2683042 h 7291136"/>
              <a:gd name="connsiteX22" fmla="*/ 289900 w 5163305"/>
              <a:gd name="connsiteY22" fmla="*/ 2755231 h 7291136"/>
              <a:gd name="connsiteX23" fmla="*/ 277868 w 5163305"/>
              <a:gd name="connsiteY23" fmla="*/ 2803357 h 7291136"/>
              <a:gd name="connsiteX24" fmla="*/ 289900 w 5163305"/>
              <a:gd name="connsiteY24" fmla="*/ 3019926 h 7291136"/>
              <a:gd name="connsiteX25" fmla="*/ 301931 w 5163305"/>
              <a:gd name="connsiteY25" fmla="*/ 3080084 h 7291136"/>
              <a:gd name="connsiteX26" fmla="*/ 313963 w 5163305"/>
              <a:gd name="connsiteY26" fmla="*/ 3152273 h 7291136"/>
              <a:gd name="connsiteX27" fmla="*/ 325995 w 5163305"/>
              <a:gd name="connsiteY27" fmla="*/ 3236494 h 7291136"/>
              <a:gd name="connsiteX28" fmla="*/ 350058 w 5163305"/>
              <a:gd name="connsiteY28" fmla="*/ 3308684 h 7291136"/>
              <a:gd name="connsiteX29" fmla="*/ 362089 w 5163305"/>
              <a:gd name="connsiteY29" fmla="*/ 3356810 h 7291136"/>
              <a:gd name="connsiteX30" fmla="*/ 374121 w 5163305"/>
              <a:gd name="connsiteY30" fmla="*/ 3609473 h 7291136"/>
              <a:gd name="connsiteX31" fmla="*/ 386152 w 5163305"/>
              <a:gd name="connsiteY31" fmla="*/ 3681663 h 7291136"/>
              <a:gd name="connsiteX32" fmla="*/ 374121 w 5163305"/>
              <a:gd name="connsiteY32" fmla="*/ 4078705 h 7291136"/>
              <a:gd name="connsiteX33" fmla="*/ 362089 w 5163305"/>
              <a:gd name="connsiteY33" fmla="*/ 4114800 h 7291136"/>
              <a:gd name="connsiteX34" fmla="*/ 338026 w 5163305"/>
              <a:gd name="connsiteY34" fmla="*/ 4150894 h 7291136"/>
              <a:gd name="connsiteX35" fmla="*/ 301931 w 5163305"/>
              <a:gd name="connsiteY35" fmla="*/ 4211052 h 7291136"/>
              <a:gd name="connsiteX36" fmla="*/ 289900 w 5163305"/>
              <a:gd name="connsiteY36" fmla="*/ 4247147 h 7291136"/>
              <a:gd name="connsiteX37" fmla="*/ 265837 w 5163305"/>
              <a:gd name="connsiteY37" fmla="*/ 4343400 h 7291136"/>
              <a:gd name="connsiteX38" fmla="*/ 253805 w 5163305"/>
              <a:gd name="connsiteY38" fmla="*/ 4403557 h 7291136"/>
              <a:gd name="connsiteX39" fmla="*/ 229742 w 5163305"/>
              <a:gd name="connsiteY39" fmla="*/ 4475747 h 7291136"/>
              <a:gd name="connsiteX40" fmla="*/ 217710 w 5163305"/>
              <a:gd name="connsiteY40" fmla="*/ 4572000 h 7291136"/>
              <a:gd name="connsiteX41" fmla="*/ 205679 w 5163305"/>
              <a:gd name="connsiteY41" fmla="*/ 4608094 h 7291136"/>
              <a:gd name="connsiteX42" fmla="*/ 193647 w 5163305"/>
              <a:gd name="connsiteY42" fmla="*/ 4668252 h 7291136"/>
              <a:gd name="connsiteX43" fmla="*/ 169584 w 5163305"/>
              <a:gd name="connsiteY43" fmla="*/ 4800600 h 7291136"/>
              <a:gd name="connsiteX44" fmla="*/ 157552 w 5163305"/>
              <a:gd name="connsiteY44" fmla="*/ 5185610 h 7291136"/>
              <a:gd name="connsiteX45" fmla="*/ 145521 w 5163305"/>
              <a:gd name="connsiteY45" fmla="*/ 5221705 h 7291136"/>
              <a:gd name="connsiteX46" fmla="*/ 121458 w 5163305"/>
              <a:gd name="connsiteY46" fmla="*/ 5582652 h 7291136"/>
              <a:gd name="connsiteX47" fmla="*/ 145521 w 5163305"/>
              <a:gd name="connsiteY47" fmla="*/ 5715000 h 7291136"/>
              <a:gd name="connsiteX48" fmla="*/ 169584 w 5163305"/>
              <a:gd name="connsiteY48" fmla="*/ 5751094 h 7291136"/>
              <a:gd name="connsiteX49" fmla="*/ 181616 w 5163305"/>
              <a:gd name="connsiteY49" fmla="*/ 5799221 h 7291136"/>
              <a:gd name="connsiteX50" fmla="*/ 229742 w 5163305"/>
              <a:gd name="connsiteY50" fmla="*/ 5883442 h 7291136"/>
              <a:gd name="connsiteX51" fmla="*/ 241773 w 5163305"/>
              <a:gd name="connsiteY51" fmla="*/ 6100010 h 7291136"/>
              <a:gd name="connsiteX52" fmla="*/ 253805 w 5163305"/>
              <a:gd name="connsiteY52" fmla="*/ 6184231 h 7291136"/>
              <a:gd name="connsiteX53" fmla="*/ 289900 w 5163305"/>
              <a:gd name="connsiteY53" fmla="*/ 6545179 h 7291136"/>
              <a:gd name="connsiteX54" fmla="*/ 313963 w 5163305"/>
              <a:gd name="connsiteY54" fmla="*/ 6605336 h 7291136"/>
              <a:gd name="connsiteX55" fmla="*/ 325995 w 5163305"/>
              <a:gd name="connsiteY55" fmla="*/ 6701589 h 7291136"/>
              <a:gd name="connsiteX56" fmla="*/ 350058 w 5163305"/>
              <a:gd name="connsiteY56" fmla="*/ 6882063 h 7291136"/>
              <a:gd name="connsiteX57" fmla="*/ 362089 w 5163305"/>
              <a:gd name="connsiteY57" fmla="*/ 6966284 h 7291136"/>
              <a:gd name="connsiteX58" fmla="*/ 374121 w 5163305"/>
              <a:gd name="connsiteY58" fmla="*/ 7074568 h 7291136"/>
              <a:gd name="connsiteX59" fmla="*/ 386152 w 5163305"/>
              <a:gd name="connsiteY59" fmla="*/ 7122694 h 7291136"/>
              <a:gd name="connsiteX60" fmla="*/ 398184 w 5163305"/>
              <a:gd name="connsiteY60" fmla="*/ 7182852 h 7291136"/>
              <a:gd name="connsiteX61" fmla="*/ 446310 w 5163305"/>
              <a:gd name="connsiteY61" fmla="*/ 7194884 h 7291136"/>
              <a:gd name="connsiteX62" fmla="*/ 843352 w 5163305"/>
              <a:gd name="connsiteY62" fmla="*/ 7206915 h 7291136"/>
              <a:gd name="connsiteX63" fmla="*/ 891479 w 5163305"/>
              <a:gd name="connsiteY63" fmla="*/ 7218947 h 7291136"/>
              <a:gd name="connsiteX64" fmla="*/ 975700 w 5163305"/>
              <a:gd name="connsiteY64" fmla="*/ 7230979 h 7291136"/>
              <a:gd name="connsiteX65" fmla="*/ 1047889 w 5163305"/>
              <a:gd name="connsiteY65" fmla="*/ 7255042 h 7291136"/>
              <a:gd name="connsiteX66" fmla="*/ 1228363 w 5163305"/>
              <a:gd name="connsiteY66" fmla="*/ 7291136 h 7291136"/>
              <a:gd name="connsiteX67" fmla="*/ 3863279 w 5163305"/>
              <a:gd name="connsiteY67" fmla="*/ 7279105 h 7291136"/>
              <a:gd name="connsiteX68" fmla="*/ 3947500 w 5163305"/>
              <a:gd name="connsiteY68" fmla="*/ 7255042 h 7291136"/>
              <a:gd name="connsiteX69" fmla="*/ 4127973 w 5163305"/>
              <a:gd name="connsiteY69" fmla="*/ 7218947 h 7291136"/>
              <a:gd name="connsiteX70" fmla="*/ 4284384 w 5163305"/>
              <a:gd name="connsiteY70" fmla="*/ 7182852 h 7291136"/>
              <a:gd name="connsiteX71" fmla="*/ 5006279 w 5163305"/>
              <a:gd name="connsiteY71" fmla="*/ 7158789 h 7291136"/>
              <a:gd name="connsiteX72" fmla="*/ 5102531 w 5163305"/>
              <a:gd name="connsiteY72" fmla="*/ 7134726 h 7291136"/>
              <a:gd name="connsiteX73" fmla="*/ 5126595 w 5163305"/>
              <a:gd name="connsiteY73" fmla="*/ 7110663 h 7291136"/>
              <a:gd name="connsiteX74" fmla="*/ 5138626 w 5163305"/>
              <a:gd name="connsiteY74" fmla="*/ 7074568 h 7291136"/>
              <a:gd name="connsiteX75" fmla="*/ 5162689 w 5163305"/>
              <a:gd name="connsiteY75" fmla="*/ 7038473 h 7291136"/>
              <a:gd name="connsiteX76" fmla="*/ 5150658 w 5163305"/>
              <a:gd name="connsiteY76" fmla="*/ 6870031 h 7291136"/>
              <a:gd name="connsiteX77" fmla="*/ 5114563 w 5163305"/>
              <a:gd name="connsiteY77" fmla="*/ 6629400 h 7291136"/>
              <a:gd name="connsiteX78" fmla="*/ 5126595 w 5163305"/>
              <a:gd name="connsiteY78" fmla="*/ 6100010 h 7291136"/>
              <a:gd name="connsiteX79" fmla="*/ 5138626 w 5163305"/>
              <a:gd name="connsiteY79" fmla="*/ 6015789 h 7291136"/>
              <a:gd name="connsiteX80" fmla="*/ 5162689 w 5163305"/>
              <a:gd name="connsiteY80" fmla="*/ 5739063 h 7291136"/>
              <a:gd name="connsiteX81" fmla="*/ 5138626 w 5163305"/>
              <a:gd name="connsiteY81" fmla="*/ 5498431 h 7291136"/>
              <a:gd name="connsiteX82" fmla="*/ 5102531 w 5163305"/>
              <a:gd name="connsiteY82" fmla="*/ 5438273 h 7291136"/>
              <a:gd name="connsiteX83" fmla="*/ 5066437 w 5163305"/>
              <a:gd name="connsiteY83" fmla="*/ 5426242 h 7291136"/>
              <a:gd name="connsiteX84" fmla="*/ 5018310 w 5163305"/>
              <a:gd name="connsiteY84" fmla="*/ 5329989 h 7291136"/>
              <a:gd name="connsiteX85" fmla="*/ 5018310 w 5163305"/>
              <a:gd name="connsiteY85" fmla="*/ 5329989 h 7291136"/>
              <a:gd name="connsiteX86" fmla="*/ 4994247 w 5163305"/>
              <a:gd name="connsiteY86" fmla="*/ 5293894 h 7291136"/>
              <a:gd name="connsiteX87" fmla="*/ 4970184 w 5163305"/>
              <a:gd name="connsiteY87" fmla="*/ 5161547 h 7291136"/>
              <a:gd name="connsiteX88" fmla="*/ 4946121 w 5163305"/>
              <a:gd name="connsiteY88" fmla="*/ 5065294 h 7291136"/>
              <a:gd name="connsiteX89" fmla="*/ 4934089 w 5163305"/>
              <a:gd name="connsiteY89" fmla="*/ 4776536 h 7291136"/>
              <a:gd name="connsiteX90" fmla="*/ 4922058 w 5163305"/>
              <a:gd name="connsiteY90" fmla="*/ 4728410 h 7291136"/>
              <a:gd name="connsiteX91" fmla="*/ 4910026 w 5163305"/>
              <a:gd name="connsiteY91" fmla="*/ 4668252 h 7291136"/>
              <a:gd name="connsiteX92" fmla="*/ 4897995 w 5163305"/>
              <a:gd name="connsiteY92" fmla="*/ 4620126 h 7291136"/>
              <a:gd name="connsiteX93" fmla="*/ 4885963 w 5163305"/>
              <a:gd name="connsiteY93" fmla="*/ 4559968 h 7291136"/>
              <a:gd name="connsiteX94" fmla="*/ 4861900 w 5163305"/>
              <a:gd name="connsiteY94" fmla="*/ 4487779 h 7291136"/>
              <a:gd name="connsiteX95" fmla="*/ 4849868 w 5163305"/>
              <a:gd name="connsiteY95" fmla="*/ 4403557 h 7291136"/>
              <a:gd name="connsiteX96" fmla="*/ 4825805 w 5163305"/>
              <a:gd name="connsiteY96" fmla="*/ 4319336 h 7291136"/>
              <a:gd name="connsiteX97" fmla="*/ 4861900 w 5163305"/>
              <a:gd name="connsiteY97" fmla="*/ 2490536 h 7291136"/>
              <a:gd name="connsiteX98" fmla="*/ 4873931 w 5163305"/>
              <a:gd name="connsiteY98" fmla="*/ 2454442 h 7291136"/>
              <a:gd name="connsiteX99" fmla="*/ 4897995 w 5163305"/>
              <a:gd name="connsiteY99" fmla="*/ 2273968 h 7291136"/>
              <a:gd name="connsiteX100" fmla="*/ 4910026 w 5163305"/>
              <a:gd name="connsiteY100" fmla="*/ 2225842 h 7291136"/>
              <a:gd name="connsiteX101" fmla="*/ 4934089 w 5163305"/>
              <a:gd name="connsiteY101" fmla="*/ 1708484 h 7291136"/>
              <a:gd name="connsiteX102" fmla="*/ 4922058 w 5163305"/>
              <a:gd name="connsiteY102" fmla="*/ 818147 h 7291136"/>
              <a:gd name="connsiteX103" fmla="*/ 4897995 w 5163305"/>
              <a:gd name="connsiteY103" fmla="*/ 782052 h 7291136"/>
              <a:gd name="connsiteX104" fmla="*/ 4873931 w 5163305"/>
              <a:gd name="connsiteY104" fmla="*/ 721894 h 7291136"/>
              <a:gd name="connsiteX105" fmla="*/ 4825805 w 5163305"/>
              <a:gd name="connsiteY105" fmla="*/ 613610 h 7291136"/>
              <a:gd name="connsiteX106" fmla="*/ 4813773 w 5163305"/>
              <a:gd name="connsiteY106" fmla="*/ 565484 h 7291136"/>
              <a:gd name="connsiteX107" fmla="*/ 4765647 w 5163305"/>
              <a:gd name="connsiteY107" fmla="*/ 481263 h 7291136"/>
              <a:gd name="connsiteX108" fmla="*/ 4729552 w 5163305"/>
              <a:gd name="connsiteY108" fmla="*/ 372979 h 7291136"/>
              <a:gd name="connsiteX109" fmla="*/ 4693458 w 5163305"/>
              <a:gd name="connsiteY109" fmla="*/ 348915 h 7291136"/>
              <a:gd name="connsiteX110" fmla="*/ 4657363 w 5163305"/>
              <a:gd name="connsiteY110" fmla="*/ 264694 h 7291136"/>
              <a:gd name="connsiteX111" fmla="*/ 4633300 w 5163305"/>
              <a:gd name="connsiteY111" fmla="*/ 192505 h 7291136"/>
              <a:gd name="connsiteX112" fmla="*/ 4621268 w 5163305"/>
              <a:gd name="connsiteY112" fmla="*/ 156410 h 7291136"/>
              <a:gd name="connsiteX113" fmla="*/ 4609237 w 5163305"/>
              <a:gd name="connsiteY113" fmla="*/ 72189 h 7291136"/>
              <a:gd name="connsiteX114" fmla="*/ 4585173 w 5163305"/>
              <a:gd name="connsiteY114" fmla="*/ 36094 h 7291136"/>
              <a:gd name="connsiteX115" fmla="*/ 4573142 w 5163305"/>
              <a:gd name="connsiteY115" fmla="*/ 0 h 7291136"/>
              <a:gd name="connsiteX116" fmla="*/ 4500952 w 5163305"/>
              <a:gd name="connsiteY116" fmla="*/ 12031 h 7291136"/>
              <a:gd name="connsiteX117" fmla="*/ 4392668 w 5163305"/>
              <a:gd name="connsiteY117" fmla="*/ 60157 h 7291136"/>
              <a:gd name="connsiteX118" fmla="*/ 4308447 w 5163305"/>
              <a:gd name="connsiteY118" fmla="*/ 84221 h 7291136"/>
              <a:gd name="connsiteX119" fmla="*/ 879447 w 5163305"/>
              <a:gd name="connsiteY119" fmla="*/ 72189 h 7291136"/>
              <a:gd name="connsiteX120" fmla="*/ 759131 w 5163305"/>
              <a:gd name="connsiteY120" fmla="*/ 60157 h 7291136"/>
              <a:gd name="connsiteX121" fmla="*/ 590689 w 5163305"/>
              <a:gd name="connsiteY121" fmla="*/ 36094 h 7291136"/>
              <a:gd name="connsiteX122" fmla="*/ 289900 w 5163305"/>
              <a:gd name="connsiteY122" fmla="*/ 48126 h 7291136"/>
              <a:gd name="connsiteX123" fmla="*/ 253805 w 5163305"/>
              <a:gd name="connsiteY123" fmla="*/ 72189 h 7291136"/>
              <a:gd name="connsiteX124" fmla="*/ 205679 w 5163305"/>
              <a:gd name="connsiteY124" fmla="*/ 96252 h 7291136"/>
              <a:gd name="connsiteX125" fmla="*/ 157552 w 5163305"/>
              <a:gd name="connsiteY125" fmla="*/ 108284 h 7291136"/>
              <a:gd name="connsiteX126" fmla="*/ 121458 w 5163305"/>
              <a:gd name="connsiteY126" fmla="*/ 120315 h 7291136"/>
              <a:gd name="connsiteX127" fmla="*/ 37237 w 5163305"/>
              <a:gd name="connsiteY127" fmla="*/ 156410 h 7291136"/>
              <a:gd name="connsiteX128" fmla="*/ 1142 w 5163305"/>
              <a:gd name="connsiteY128" fmla="*/ 204536 h 7291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</a:cxnLst>
            <a:rect l="l" t="t" r="r" b="b"/>
            <a:pathLst>
              <a:path w="5163305" h="7291136">
                <a:moveTo>
                  <a:pt x="1142" y="204536"/>
                </a:moveTo>
                <a:cubicBezTo>
                  <a:pt x="-863" y="258678"/>
                  <a:pt x="14592" y="389283"/>
                  <a:pt x="25205" y="481263"/>
                </a:cubicBezTo>
                <a:cubicBezTo>
                  <a:pt x="26659" y="493862"/>
                  <a:pt x="30712" y="506482"/>
                  <a:pt x="37237" y="517357"/>
                </a:cubicBezTo>
                <a:cubicBezTo>
                  <a:pt x="43073" y="527084"/>
                  <a:pt x="53279" y="533400"/>
                  <a:pt x="61300" y="541421"/>
                </a:cubicBezTo>
                <a:cubicBezTo>
                  <a:pt x="79484" y="614162"/>
                  <a:pt x="68099" y="573849"/>
                  <a:pt x="97395" y="661736"/>
                </a:cubicBezTo>
                <a:lnTo>
                  <a:pt x="109426" y="697831"/>
                </a:lnTo>
                <a:cubicBezTo>
                  <a:pt x="116370" y="788106"/>
                  <a:pt x="123912" y="895608"/>
                  <a:pt x="133489" y="986589"/>
                </a:cubicBezTo>
                <a:cubicBezTo>
                  <a:pt x="139943" y="1047907"/>
                  <a:pt x="141580" y="1077730"/>
                  <a:pt x="157552" y="1130968"/>
                </a:cubicBezTo>
                <a:cubicBezTo>
                  <a:pt x="164841" y="1155263"/>
                  <a:pt x="173595" y="1179094"/>
                  <a:pt x="181616" y="1203157"/>
                </a:cubicBezTo>
                <a:lnTo>
                  <a:pt x="217710" y="1311442"/>
                </a:lnTo>
                <a:lnTo>
                  <a:pt x="229742" y="1347536"/>
                </a:lnTo>
                <a:lnTo>
                  <a:pt x="241773" y="1383631"/>
                </a:lnTo>
                <a:cubicBezTo>
                  <a:pt x="245784" y="1411705"/>
                  <a:pt x="248243" y="1440044"/>
                  <a:pt x="253805" y="1467852"/>
                </a:cubicBezTo>
                <a:cubicBezTo>
                  <a:pt x="256292" y="1480288"/>
                  <a:pt x="262353" y="1491752"/>
                  <a:pt x="265837" y="1503947"/>
                </a:cubicBezTo>
                <a:cubicBezTo>
                  <a:pt x="270380" y="1519846"/>
                  <a:pt x="274910" y="1535804"/>
                  <a:pt x="277868" y="1552073"/>
                </a:cubicBezTo>
                <a:cubicBezTo>
                  <a:pt x="293661" y="1638936"/>
                  <a:pt x="288529" y="1650767"/>
                  <a:pt x="301931" y="1744579"/>
                </a:cubicBezTo>
                <a:cubicBezTo>
                  <a:pt x="304823" y="1764823"/>
                  <a:pt x="311071" y="1784492"/>
                  <a:pt x="313963" y="1804736"/>
                </a:cubicBezTo>
                <a:cubicBezTo>
                  <a:pt x="319409" y="1842860"/>
                  <a:pt x="330533" y="1968061"/>
                  <a:pt x="338026" y="2009273"/>
                </a:cubicBezTo>
                <a:cubicBezTo>
                  <a:pt x="340295" y="2021751"/>
                  <a:pt x="346047" y="2033336"/>
                  <a:pt x="350058" y="2045368"/>
                </a:cubicBezTo>
                <a:cubicBezTo>
                  <a:pt x="360824" y="2153037"/>
                  <a:pt x="370935" y="2169581"/>
                  <a:pt x="350058" y="2273968"/>
                </a:cubicBezTo>
                <a:cubicBezTo>
                  <a:pt x="345084" y="2298840"/>
                  <a:pt x="325995" y="2346157"/>
                  <a:pt x="325995" y="2346157"/>
                </a:cubicBezTo>
                <a:cubicBezTo>
                  <a:pt x="321984" y="2458452"/>
                  <a:pt x="323839" y="2571110"/>
                  <a:pt x="313963" y="2683042"/>
                </a:cubicBezTo>
                <a:cubicBezTo>
                  <a:pt x="311734" y="2708308"/>
                  <a:pt x="296052" y="2730624"/>
                  <a:pt x="289900" y="2755231"/>
                </a:cubicBezTo>
                <a:lnTo>
                  <a:pt x="277868" y="2803357"/>
                </a:lnTo>
                <a:cubicBezTo>
                  <a:pt x="281879" y="2875547"/>
                  <a:pt x="283637" y="2947897"/>
                  <a:pt x="289900" y="3019926"/>
                </a:cubicBezTo>
                <a:cubicBezTo>
                  <a:pt x="291672" y="3040299"/>
                  <a:pt x="298273" y="3059964"/>
                  <a:pt x="301931" y="3080084"/>
                </a:cubicBezTo>
                <a:cubicBezTo>
                  <a:pt x="306295" y="3104085"/>
                  <a:pt x="310253" y="3128162"/>
                  <a:pt x="313963" y="3152273"/>
                </a:cubicBezTo>
                <a:cubicBezTo>
                  <a:pt x="318275" y="3180302"/>
                  <a:pt x="319618" y="3208862"/>
                  <a:pt x="325995" y="3236494"/>
                </a:cubicBezTo>
                <a:cubicBezTo>
                  <a:pt x="331699" y="3261209"/>
                  <a:pt x="343906" y="3284076"/>
                  <a:pt x="350058" y="3308684"/>
                </a:cubicBezTo>
                <a:lnTo>
                  <a:pt x="362089" y="3356810"/>
                </a:lnTo>
                <a:cubicBezTo>
                  <a:pt x="366100" y="3441031"/>
                  <a:pt x="367892" y="3525387"/>
                  <a:pt x="374121" y="3609473"/>
                </a:cubicBezTo>
                <a:cubicBezTo>
                  <a:pt x="375923" y="3633802"/>
                  <a:pt x="386152" y="3657268"/>
                  <a:pt x="386152" y="3681663"/>
                </a:cubicBezTo>
                <a:cubicBezTo>
                  <a:pt x="386152" y="3814071"/>
                  <a:pt x="381466" y="3946501"/>
                  <a:pt x="374121" y="4078705"/>
                </a:cubicBezTo>
                <a:cubicBezTo>
                  <a:pt x="373418" y="4091368"/>
                  <a:pt x="367761" y="4103456"/>
                  <a:pt x="362089" y="4114800"/>
                </a:cubicBezTo>
                <a:cubicBezTo>
                  <a:pt x="355622" y="4127733"/>
                  <a:pt x="346047" y="4138863"/>
                  <a:pt x="338026" y="4150894"/>
                </a:cubicBezTo>
                <a:cubicBezTo>
                  <a:pt x="303944" y="4253145"/>
                  <a:pt x="351478" y="4128475"/>
                  <a:pt x="301931" y="4211052"/>
                </a:cubicBezTo>
                <a:cubicBezTo>
                  <a:pt x="295406" y="4221927"/>
                  <a:pt x="293237" y="4234911"/>
                  <a:pt x="289900" y="4247147"/>
                </a:cubicBezTo>
                <a:cubicBezTo>
                  <a:pt x="281198" y="4279053"/>
                  <a:pt x="272323" y="4310971"/>
                  <a:pt x="265837" y="4343400"/>
                </a:cubicBezTo>
                <a:cubicBezTo>
                  <a:pt x="261826" y="4363452"/>
                  <a:pt x="259186" y="4383828"/>
                  <a:pt x="253805" y="4403557"/>
                </a:cubicBezTo>
                <a:cubicBezTo>
                  <a:pt x="247131" y="4428028"/>
                  <a:pt x="229742" y="4475747"/>
                  <a:pt x="229742" y="4475747"/>
                </a:cubicBezTo>
                <a:cubicBezTo>
                  <a:pt x="225731" y="4507831"/>
                  <a:pt x="223494" y="4540188"/>
                  <a:pt x="217710" y="4572000"/>
                </a:cubicBezTo>
                <a:cubicBezTo>
                  <a:pt x="215441" y="4584478"/>
                  <a:pt x="208755" y="4595791"/>
                  <a:pt x="205679" y="4608094"/>
                </a:cubicBezTo>
                <a:cubicBezTo>
                  <a:pt x="200719" y="4627933"/>
                  <a:pt x="198083" y="4648289"/>
                  <a:pt x="193647" y="4668252"/>
                </a:cubicBezTo>
                <a:cubicBezTo>
                  <a:pt x="170958" y="4770356"/>
                  <a:pt x="190439" y="4654623"/>
                  <a:pt x="169584" y="4800600"/>
                </a:cubicBezTo>
                <a:cubicBezTo>
                  <a:pt x="165573" y="4928937"/>
                  <a:pt x="164877" y="5057420"/>
                  <a:pt x="157552" y="5185610"/>
                </a:cubicBezTo>
                <a:cubicBezTo>
                  <a:pt x="156828" y="5198272"/>
                  <a:pt x="146365" y="5209051"/>
                  <a:pt x="145521" y="5221705"/>
                </a:cubicBezTo>
                <a:cubicBezTo>
                  <a:pt x="120519" y="5596734"/>
                  <a:pt x="169216" y="5439369"/>
                  <a:pt x="121458" y="5582652"/>
                </a:cubicBezTo>
                <a:cubicBezTo>
                  <a:pt x="125606" y="5615836"/>
                  <a:pt x="126973" y="5677904"/>
                  <a:pt x="145521" y="5715000"/>
                </a:cubicBezTo>
                <a:cubicBezTo>
                  <a:pt x="151988" y="5727933"/>
                  <a:pt x="161563" y="5739063"/>
                  <a:pt x="169584" y="5751094"/>
                </a:cubicBezTo>
                <a:cubicBezTo>
                  <a:pt x="173595" y="5767136"/>
                  <a:pt x="175810" y="5783738"/>
                  <a:pt x="181616" y="5799221"/>
                </a:cubicBezTo>
                <a:cubicBezTo>
                  <a:pt x="194700" y="5834112"/>
                  <a:pt x="209796" y="5853522"/>
                  <a:pt x="229742" y="5883442"/>
                </a:cubicBezTo>
                <a:cubicBezTo>
                  <a:pt x="233752" y="5955631"/>
                  <a:pt x="236007" y="6027940"/>
                  <a:pt x="241773" y="6100010"/>
                </a:cubicBezTo>
                <a:cubicBezTo>
                  <a:pt x="244034" y="6128278"/>
                  <a:pt x="251348" y="6155979"/>
                  <a:pt x="253805" y="6184231"/>
                </a:cubicBezTo>
                <a:cubicBezTo>
                  <a:pt x="258367" y="6236691"/>
                  <a:pt x="266456" y="6486569"/>
                  <a:pt x="289900" y="6545179"/>
                </a:cubicBezTo>
                <a:lnTo>
                  <a:pt x="313963" y="6605336"/>
                </a:lnTo>
                <a:cubicBezTo>
                  <a:pt x="317974" y="6637420"/>
                  <a:pt x="322778" y="6669415"/>
                  <a:pt x="325995" y="6701589"/>
                </a:cubicBezTo>
                <a:cubicBezTo>
                  <a:pt x="342818" y="6869824"/>
                  <a:pt x="321772" y="6797207"/>
                  <a:pt x="350058" y="6882063"/>
                </a:cubicBezTo>
                <a:cubicBezTo>
                  <a:pt x="354068" y="6910137"/>
                  <a:pt x="358572" y="6938144"/>
                  <a:pt x="362089" y="6966284"/>
                </a:cubicBezTo>
                <a:cubicBezTo>
                  <a:pt x="366594" y="7002320"/>
                  <a:pt x="368599" y="7038673"/>
                  <a:pt x="374121" y="7074568"/>
                </a:cubicBezTo>
                <a:cubicBezTo>
                  <a:pt x="376635" y="7090911"/>
                  <a:pt x="382565" y="7106552"/>
                  <a:pt x="386152" y="7122694"/>
                </a:cubicBezTo>
                <a:cubicBezTo>
                  <a:pt x="390588" y="7142657"/>
                  <a:pt x="385092" y="7167142"/>
                  <a:pt x="398184" y="7182852"/>
                </a:cubicBezTo>
                <a:cubicBezTo>
                  <a:pt x="408770" y="7195555"/>
                  <a:pt x="429798" y="7193991"/>
                  <a:pt x="446310" y="7194884"/>
                </a:cubicBezTo>
                <a:cubicBezTo>
                  <a:pt x="578525" y="7202031"/>
                  <a:pt x="711005" y="7202905"/>
                  <a:pt x="843352" y="7206915"/>
                </a:cubicBezTo>
                <a:cubicBezTo>
                  <a:pt x="859394" y="7210926"/>
                  <a:pt x="875210" y="7215989"/>
                  <a:pt x="891479" y="7218947"/>
                </a:cubicBezTo>
                <a:cubicBezTo>
                  <a:pt x="919380" y="7224020"/>
                  <a:pt x="948068" y="7224602"/>
                  <a:pt x="975700" y="7230979"/>
                </a:cubicBezTo>
                <a:cubicBezTo>
                  <a:pt x="1000415" y="7236683"/>
                  <a:pt x="1023282" y="7248890"/>
                  <a:pt x="1047889" y="7255042"/>
                </a:cubicBezTo>
                <a:cubicBezTo>
                  <a:pt x="1171654" y="7285983"/>
                  <a:pt x="1111403" y="7274428"/>
                  <a:pt x="1228363" y="7291136"/>
                </a:cubicBezTo>
                <a:lnTo>
                  <a:pt x="3863279" y="7279105"/>
                </a:lnTo>
                <a:cubicBezTo>
                  <a:pt x="3890576" y="7278860"/>
                  <a:pt x="3921129" y="7260902"/>
                  <a:pt x="3947500" y="7255042"/>
                </a:cubicBezTo>
                <a:cubicBezTo>
                  <a:pt x="4007388" y="7241734"/>
                  <a:pt x="4069772" y="7238347"/>
                  <a:pt x="4127973" y="7218947"/>
                </a:cubicBezTo>
                <a:cubicBezTo>
                  <a:pt x="4210945" y="7191290"/>
                  <a:pt x="4193078" y="7192463"/>
                  <a:pt x="4284384" y="7182852"/>
                </a:cubicBezTo>
                <a:cubicBezTo>
                  <a:pt x="4533290" y="7156652"/>
                  <a:pt x="4728770" y="7164571"/>
                  <a:pt x="5006279" y="7158789"/>
                </a:cubicBezTo>
                <a:cubicBezTo>
                  <a:pt x="5019214" y="7156202"/>
                  <a:pt x="5084034" y="7145824"/>
                  <a:pt x="5102531" y="7134726"/>
                </a:cubicBezTo>
                <a:cubicBezTo>
                  <a:pt x="5112258" y="7128890"/>
                  <a:pt x="5118574" y="7118684"/>
                  <a:pt x="5126595" y="7110663"/>
                </a:cubicBezTo>
                <a:cubicBezTo>
                  <a:pt x="5130605" y="7098631"/>
                  <a:pt x="5132954" y="7085912"/>
                  <a:pt x="5138626" y="7074568"/>
                </a:cubicBezTo>
                <a:cubicBezTo>
                  <a:pt x="5145093" y="7061634"/>
                  <a:pt x="5161840" y="7052908"/>
                  <a:pt x="5162689" y="7038473"/>
                </a:cubicBezTo>
                <a:cubicBezTo>
                  <a:pt x="5165995" y="6982280"/>
                  <a:pt x="5155147" y="6926142"/>
                  <a:pt x="5150658" y="6870031"/>
                </a:cubicBezTo>
                <a:cubicBezTo>
                  <a:pt x="5138163" y="6713841"/>
                  <a:pt x="5145828" y="6770092"/>
                  <a:pt x="5114563" y="6629400"/>
                </a:cubicBezTo>
                <a:cubicBezTo>
                  <a:pt x="5118574" y="6452937"/>
                  <a:pt x="5119678" y="6276383"/>
                  <a:pt x="5126595" y="6100010"/>
                </a:cubicBezTo>
                <a:cubicBezTo>
                  <a:pt x="5127706" y="6071673"/>
                  <a:pt x="5135313" y="6043953"/>
                  <a:pt x="5138626" y="6015789"/>
                </a:cubicBezTo>
                <a:cubicBezTo>
                  <a:pt x="5150118" y="5918103"/>
                  <a:pt x="5155018" y="5838797"/>
                  <a:pt x="5162689" y="5739063"/>
                </a:cubicBezTo>
                <a:cubicBezTo>
                  <a:pt x="5153921" y="5598773"/>
                  <a:pt x="5165148" y="5591257"/>
                  <a:pt x="5138626" y="5498431"/>
                </a:cubicBezTo>
                <a:cubicBezTo>
                  <a:pt x="5130793" y="5471017"/>
                  <a:pt x="5128599" y="5453914"/>
                  <a:pt x="5102531" y="5438273"/>
                </a:cubicBezTo>
                <a:cubicBezTo>
                  <a:pt x="5091656" y="5431748"/>
                  <a:pt x="5078468" y="5430252"/>
                  <a:pt x="5066437" y="5426242"/>
                </a:cubicBezTo>
                <a:cubicBezTo>
                  <a:pt x="5024437" y="5384244"/>
                  <a:pt x="5045960" y="5412941"/>
                  <a:pt x="5018310" y="5329989"/>
                </a:cubicBezTo>
                <a:lnTo>
                  <a:pt x="5018310" y="5329989"/>
                </a:lnTo>
                <a:lnTo>
                  <a:pt x="4994247" y="5293894"/>
                </a:lnTo>
                <a:cubicBezTo>
                  <a:pt x="4986875" y="5249662"/>
                  <a:pt x="4980276" y="5205281"/>
                  <a:pt x="4970184" y="5161547"/>
                </a:cubicBezTo>
                <a:cubicBezTo>
                  <a:pt x="4962747" y="5129322"/>
                  <a:pt x="4954142" y="5097378"/>
                  <a:pt x="4946121" y="5065294"/>
                </a:cubicBezTo>
                <a:cubicBezTo>
                  <a:pt x="4942110" y="4969041"/>
                  <a:pt x="4940953" y="4872627"/>
                  <a:pt x="4934089" y="4776536"/>
                </a:cubicBezTo>
                <a:cubicBezTo>
                  <a:pt x="4932911" y="4760042"/>
                  <a:pt x="4925645" y="4744552"/>
                  <a:pt x="4922058" y="4728410"/>
                </a:cubicBezTo>
                <a:cubicBezTo>
                  <a:pt x="4917622" y="4708447"/>
                  <a:pt x="4914462" y="4688215"/>
                  <a:pt x="4910026" y="4668252"/>
                </a:cubicBezTo>
                <a:cubicBezTo>
                  <a:pt x="4906439" y="4652110"/>
                  <a:pt x="4901582" y="4636268"/>
                  <a:pt x="4897995" y="4620126"/>
                </a:cubicBezTo>
                <a:cubicBezTo>
                  <a:pt x="4893559" y="4600163"/>
                  <a:pt x="4891344" y="4579697"/>
                  <a:pt x="4885963" y="4559968"/>
                </a:cubicBezTo>
                <a:cubicBezTo>
                  <a:pt x="4879289" y="4535497"/>
                  <a:pt x="4869921" y="4511842"/>
                  <a:pt x="4861900" y="4487779"/>
                </a:cubicBezTo>
                <a:cubicBezTo>
                  <a:pt x="4857889" y="4459705"/>
                  <a:pt x="4855810" y="4431287"/>
                  <a:pt x="4849868" y="4403557"/>
                </a:cubicBezTo>
                <a:cubicBezTo>
                  <a:pt x="4843750" y="4375008"/>
                  <a:pt x="4825998" y="4348532"/>
                  <a:pt x="4825805" y="4319336"/>
                </a:cubicBezTo>
                <a:cubicBezTo>
                  <a:pt x="4820857" y="3572170"/>
                  <a:pt x="4698752" y="3088755"/>
                  <a:pt x="4861900" y="2490536"/>
                </a:cubicBezTo>
                <a:cubicBezTo>
                  <a:pt x="4865237" y="2478301"/>
                  <a:pt x="4869921" y="2466473"/>
                  <a:pt x="4873931" y="2454442"/>
                </a:cubicBezTo>
                <a:cubicBezTo>
                  <a:pt x="4881958" y="2382200"/>
                  <a:pt x="4884492" y="2341482"/>
                  <a:pt x="4897995" y="2273968"/>
                </a:cubicBezTo>
                <a:cubicBezTo>
                  <a:pt x="4901238" y="2257753"/>
                  <a:pt x="4906016" y="2241884"/>
                  <a:pt x="4910026" y="2225842"/>
                </a:cubicBezTo>
                <a:cubicBezTo>
                  <a:pt x="4915076" y="2129895"/>
                  <a:pt x="4934089" y="1784549"/>
                  <a:pt x="4934089" y="1708484"/>
                </a:cubicBezTo>
                <a:cubicBezTo>
                  <a:pt x="4934089" y="1411678"/>
                  <a:pt x="4933613" y="1114728"/>
                  <a:pt x="4922058" y="818147"/>
                </a:cubicBezTo>
                <a:cubicBezTo>
                  <a:pt x="4921495" y="803698"/>
                  <a:pt x="4904462" y="794986"/>
                  <a:pt x="4897995" y="782052"/>
                </a:cubicBezTo>
                <a:cubicBezTo>
                  <a:pt x="4888336" y="762735"/>
                  <a:pt x="4882703" y="741630"/>
                  <a:pt x="4873931" y="721894"/>
                </a:cubicBezTo>
                <a:cubicBezTo>
                  <a:pt x="4845979" y="659002"/>
                  <a:pt x="4849582" y="684940"/>
                  <a:pt x="4825805" y="613610"/>
                </a:cubicBezTo>
                <a:cubicBezTo>
                  <a:pt x="4820576" y="597923"/>
                  <a:pt x="4819579" y="580967"/>
                  <a:pt x="4813773" y="565484"/>
                </a:cubicBezTo>
                <a:cubicBezTo>
                  <a:pt x="4800687" y="530589"/>
                  <a:pt x="4785596" y="511186"/>
                  <a:pt x="4765647" y="481263"/>
                </a:cubicBezTo>
                <a:cubicBezTo>
                  <a:pt x="4758161" y="451316"/>
                  <a:pt x="4746981" y="397379"/>
                  <a:pt x="4729552" y="372979"/>
                </a:cubicBezTo>
                <a:cubicBezTo>
                  <a:pt x="4721147" y="361212"/>
                  <a:pt x="4705489" y="356936"/>
                  <a:pt x="4693458" y="348915"/>
                </a:cubicBezTo>
                <a:cubicBezTo>
                  <a:pt x="4654722" y="232713"/>
                  <a:pt x="4716842" y="413393"/>
                  <a:pt x="4657363" y="264694"/>
                </a:cubicBezTo>
                <a:cubicBezTo>
                  <a:pt x="4647943" y="241144"/>
                  <a:pt x="4641321" y="216568"/>
                  <a:pt x="4633300" y="192505"/>
                </a:cubicBezTo>
                <a:lnTo>
                  <a:pt x="4621268" y="156410"/>
                </a:lnTo>
                <a:cubicBezTo>
                  <a:pt x="4617258" y="128336"/>
                  <a:pt x="4617386" y="99352"/>
                  <a:pt x="4609237" y="72189"/>
                </a:cubicBezTo>
                <a:cubicBezTo>
                  <a:pt x="4605082" y="58338"/>
                  <a:pt x="4591640" y="49028"/>
                  <a:pt x="4585173" y="36094"/>
                </a:cubicBezTo>
                <a:cubicBezTo>
                  <a:pt x="4579501" y="24751"/>
                  <a:pt x="4577152" y="12031"/>
                  <a:pt x="4573142" y="0"/>
                </a:cubicBezTo>
                <a:cubicBezTo>
                  <a:pt x="4549079" y="4010"/>
                  <a:pt x="4524488" y="5612"/>
                  <a:pt x="4500952" y="12031"/>
                </a:cubicBezTo>
                <a:cubicBezTo>
                  <a:pt x="4449656" y="26020"/>
                  <a:pt x="4438923" y="40333"/>
                  <a:pt x="4392668" y="60157"/>
                </a:cubicBezTo>
                <a:cubicBezTo>
                  <a:pt x="4368502" y="70514"/>
                  <a:pt x="4332871" y="78115"/>
                  <a:pt x="4308447" y="84221"/>
                </a:cubicBezTo>
                <a:lnTo>
                  <a:pt x="879447" y="72189"/>
                </a:lnTo>
                <a:cubicBezTo>
                  <a:pt x="839143" y="71916"/>
                  <a:pt x="799215" y="64376"/>
                  <a:pt x="759131" y="60157"/>
                </a:cubicBezTo>
                <a:cubicBezTo>
                  <a:pt x="638454" y="47454"/>
                  <a:pt x="681992" y="54355"/>
                  <a:pt x="590689" y="36094"/>
                </a:cubicBezTo>
                <a:cubicBezTo>
                  <a:pt x="490426" y="40105"/>
                  <a:pt x="389672" y="37436"/>
                  <a:pt x="289900" y="48126"/>
                </a:cubicBezTo>
                <a:cubicBezTo>
                  <a:pt x="275522" y="49667"/>
                  <a:pt x="266360" y="65015"/>
                  <a:pt x="253805" y="72189"/>
                </a:cubicBezTo>
                <a:cubicBezTo>
                  <a:pt x="238233" y="81087"/>
                  <a:pt x="222473" y="89954"/>
                  <a:pt x="205679" y="96252"/>
                </a:cubicBezTo>
                <a:cubicBezTo>
                  <a:pt x="190196" y="102058"/>
                  <a:pt x="173452" y="103741"/>
                  <a:pt x="157552" y="108284"/>
                </a:cubicBezTo>
                <a:cubicBezTo>
                  <a:pt x="145358" y="111768"/>
                  <a:pt x="133489" y="116305"/>
                  <a:pt x="121458" y="120315"/>
                </a:cubicBezTo>
                <a:cubicBezTo>
                  <a:pt x="66508" y="156949"/>
                  <a:pt x="105220" y="136986"/>
                  <a:pt x="37237" y="156410"/>
                </a:cubicBezTo>
                <a:cubicBezTo>
                  <a:pt x="-13753" y="170979"/>
                  <a:pt x="3147" y="150394"/>
                  <a:pt x="1142" y="204536"/>
                </a:cubicBez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9954" r="2995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E5FFC49-F4BF-45B3-85CB-0087141ADA6E}"/>
              </a:ext>
            </a:extLst>
          </p:cNvPr>
          <p:cNvSpPr txBox="1"/>
          <p:nvPr/>
        </p:nvSpPr>
        <p:spPr>
          <a:xfrm>
            <a:off x="464148" y="2906048"/>
            <a:ext cx="5900948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600" dirty="0">
                <a:solidFill>
                  <a:schemeClr val="bg1"/>
                </a:solidFill>
                <a:latin typeface="Garamond" panose="02020404030301010803" pitchFamily="18" charset="0"/>
              </a:rPr>
              <a:t>Мне тогда Жуков честно заявил: </a:t>
            </a:r>
          </a:p>
          <a:p>
            <a:r>
              <a:rPr lang="ru-RU" sz="2600" dirty="0">
                <a:solidFill>
                  <a:schemeClr val="bg1"/>
                </a:solidFill>
                <a:latin typeface="Garamond" panose="02020404030301010803" pitchFamily="18" charset="0"/>
              </a:rPr>
              <a:t>«Не стоит надеяться на подкрепление. Выкручивайтесь и работайте с тем, что есть. Я знаю, что даже с такой армией </a:t>
            </a:r>
          </a:p>
          <a:p>
            <a:r>
              <a:rPr lang="ru-RU" sz="2600" dirty="0">
                <a:solidFill>
                  <a:schemeClr val="bg1"/>
                </a:solidFill>
                <a:latin typeface="Garamond" panose="02020404030301010803" pitchFamily="18" charset="0"/>
              </a:rPr>
              <a:t>вы сможете справиться с врагом». </a:t>
            </a:r>
          </a:p>
          <a:p>
            <a:r>
              <a:rPr lang="ru-RU" sz="2600" dirty="0">
                <a:solidFill>
                  <a:schemeClr val="bg1"/>
                </a:solidFill>
                <a:latin typeface="Garamond" panose="02020404030301010803" pitchFamily="18" charset="0"/>
              </a:rPr>
              <a:t>Я воспринял это, как комплимент, – вспоминал Константин Константинович.</a:t>
            </a:r>
          </a:p>
        </p:txBody>
      </p:sp>
    </p:spTree>
    <p:extLst>
      <p:ext uri="{BB962C8B-B14F-4D97-AF65-F5344CB8AC3E}">
        <p14:creationId xmlns:p14="http://schemas.microsoft.com/office/powerpoint/2010/main" val="4816104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64398703-FD9F-4655-89B5-E968CF4BF896}"/>
              </a:ext>
            </a:extLst>
          </p:cNvPr>
          <p:cNvSpPr txBox="1"/>
          <p:nvPr/>
        </p:nvSpPr>
        <p:spPr>
          <a:xfrm>
            <a:off x="766763" y="726013"/>
            <a:ext cx="556579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endParaRPr lang="ru-RU" sz="2800" dirty="0">
              <a:latin typeface="Garamond" panose="02020404030301010803" pitchFamily="18" charset="0"/>
            </a:endParaRPr>
          </a:p>
          <a:p>
            <a:pPr algn="ctr"/>
            <a:r>
              <a:rPr lang="ru-RU" sz="2800" dirty="0">
                <a:latin typeface="Garamond" panose="02020404030301010803" pitchFamily="18" charset="0"/>
              </a:rPr>
              <a:t>Ситуация была крайне сложной: армия была измотана после марша на 300 км и нуждалась </a:t>
            </a:r>
          </a:p>
          <a:p>
            <a:pPr algn="ctr"/>
            <a:r>
              <a:rPr lang="ru-RU" sz="2800" dirty="0">
                <a:latin typeface="Garamond" panose="02020404030301010803" pitchFamily="18" charset="0"/>
              </a:rPr>
              <a:t>в подкреплении и отдыхе. Рокоссовский и его команда понимали, что выбить немцев нахрапом не получится.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4A3ED5-736C-48D9-9FC1-AA742E984240}"/>
              </a:ext>
            </a:extLst>
          </p:cNvPr>
          <p:cNvSpPr txBox="1"/>
          <p:nvPr/>
        </p:nvSpPr>
        <p:spPr>
          <a:xfrm>
            <a:off x="766763" y="4794396"/>
            <a:ext cx="53292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pPr algn="ctr"/>
            <a:r>
              <a:rPr lang="ru-RU" sz="2800" b="1" dirty="0">
                <a:solidFill>
                  <a:srgbClr val="8D2417"/>
                </a:solidFill>
                <a:latin typeface="Garamond" panose="02020404030301010803" pitchFamily="18" charset="0"/>
              </a:rPr>
              <a:t>Как вы думаете какую военную хитрость придумали?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39035DB-37E0-4589-939A-391C00E48F0E}"/>
              </a:ext>
            </a:extLst>
          </p:cNvPr>
          <p:cNvSpPr/>
          <p:nvPr/>
        </p:nvSpPr>
        <p:spPr>
          <a:xfrm>
            <a:off x="7096837" y="0"/>
            <a:ext cx="5095163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9711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64398703-FD9F-4655-89B5-E968CF4BF896}"/>
              </a:ext>
            </a:extLst>
          </p:cNvPr>
          <p:cNvSpPr txBox="1"/>
          <p:nvPr/>
        </p:nvSpPr>
        <p:spPr>
          <a:xfrm>
            <a:off x="1550646" y="452346"/>
            <a:ext cx="90907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4000" b="1" dirty="0">
                <a:solidFill>
                  <a:srgbClr val="8D2417"/>
                </a:solidFill>
                <a:latin typeface="Garamond" panose="02020404030301010803" pitchFamily="18" charset="0"/>
              </a:rPr>
              <a:t>До такого додумался бы только гений</a:t>
            </a: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AD2A6354-DD0C-4B03-973C-F7B463913C31}"/>
              </a:ext>
            </a:extLst>
          </p:cNvPr>
          <p:cNvGrpSpPr/>
          <p:nvPr/>
        </p:nvGrpSpPr>
        <p:grpSpPr>
          <a:xfrm>
            <a:off x="5078138" y="1958075"/>
            <a:ext cx="6384977" cy="3979687"/>
            <a:chOff x="627797" y="2093566"/>
            <a:chExt cx="6384977" cy="3979687"/>
          </a:xfrm>
        </p:grpSpPr>
        <p:sp>
          <p:nvSpPr>
            <p:cNvPr id="3" name="Прямоугольник 2">
              <a:extLst>
                <a:ext uri="{FF2B5EF4-FFF2-40B4-BE49-F238E27FC236}">
                  <a16:creationId xmlns:a16="http://schemas.microsoft.com/office/drawing/2014/main" id="{CF97C313-3F6E-4A7B-8D2F-96B698D79634}"/>
                </a:ext>
              </a:extLst>
            </p:cNvPr>
            <p:cNvSpPr/>
            <p:nvPr/>
          </p:nvSpPr>
          <p:spPr>
            <a:xfrm>
              <a:off x="627797" y="2093566"/>
              <a:ext cx="6384977" cy="3979687"/>
            </a:xfrm>
            <a:prstGeom prst="rect">
              <a:avLst/>
            </a:prstGeom>
            <a:solidFill>
              <a:srgbClr val="48130C"/>
            </a:solidFill>
            <a:ln w="19050">
              <a:noFill/>
            </a:ln>
            <a:effectLst>
              <a:outerShdw blurRad="152400" dist="25400" dir="12600000" sx="101000" sy="101000" algn="tr" rotWithShape="0">
                <a:srgbClr val="84592C">
                  <a:alpha val="48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id="{F8CC072A-65CA-48E1-8D4F-98C4EC565F72}"/>
                </a:ext>
              </a:extLst>
            </p:cNvPr>
            <p:cNvSpPr/>
            <p:nvPr/>
          </p:nvSpPr>
          <p:spPr>
            <a:xfrm>
              <a:off x="851257" y="2269076"/>
              <a:ext cx="5975061" cy="356418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bg1">
                  <a:alpha val="31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" name="Прямоугольник: скругленные углы 1">
              <a:extLst>
                <a:ext uri="{FF2B5EF4-FFF2-40B4-BE49-F238E27FC236}">
                  <a16:creationId xmlns:a16="http://schemas.microsoft.com/office/drawing/2014/main" id="{B590B8A9-8137-4B46-A1DF-988DDA4819A8}"/>
                </a:ext>
              </a:extLst>
            </p:cNvPr>
            <p:cNvSpPr/>
            <p:nvPr/>
          </p:nvSpPr>
          <p:spPr>
            <a:xfrm>
              <a:off x="971395" y="2340794"/>
              <a:ext cx="5746931" cy="3405952"/>
            </a:xfrm>
            <a:prstGeom prst="roundRect">
              <a:avLst>
                <a:gd name="adj" fmla="val 0"/>
              </a:avLst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667A5E64-82E2-465C-8F3B-442A42EACB63}"/>
              </a:ext>
            </a:extLst>
          </p:cNvPr>
          <p:cNvSpPr txBox="1"/>
          <p:nvPr/>
        </p:nvSpPr>
        <p:spPr>
          <a:xfrm>
            <a:off x="766763" y="1923120"/>
            <a:ext cx="399941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800" dirty="0">
                <a:latin typeface="Garamond" panose="02020404030301010803" pitchFamily="18" charset="0"/>
              </a:rPr>
              <a:t>Приказал постоянно говорить по радио о 16-й армии, чтобы убедить врагов, что все войско уже на подходе к городу. Немцы конечно уже были знакомы с 16-й армией по боям под Москвой. </a:t>
            </a:r>
          </a:p>
        </p:txBody>
      </p:sp>
    </p:spTree>
    <p:extLst>
      <p:ext uri="{BB962C8B-B14F-4D97-AF65-F5344CB8AC3E}">
        <p14:creationId xmlns:p14="http://schemas.microsoft.com/office/powerpoint/2010/main" val="1459934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64398703-FD9F-4655-89B5-E968CF4BF896}"/>
              </a:ext>
            </a:extLst>
          </p:cNvPr>
          <p:cNvSpPr txBox="1"/>
          <p:nvPr/>
        </p:nvSpPr>
        <p:spPr>
          <a:xfrm>
            <a:off x="442092" y="489820"/>
            <a:ext cx="6503273" cy="6247864"/>
          </a:xfrm>
          <a:prstGeom prst="rect">
            <a:avLst/>
          </a:prstGeom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500" dirty="0">
                <a:latin typeface="Garamond" panose="02020404030301010803" pitchFamily="18" charset="0"/>
              </a:rPr>
              <a:t>«Константину Рокоссовскому удалось освободить город без больших человеческих потерь благодаря </a:t>
            </a:r>
            <a:r>
              <a:rPr lang="ru-RU" sz="2500" b="1" dirty="0">
                <a:solidFill>
                  <a:srgbClr val="8D2417"/>
                </a:solidFill>
                <a:latin typeface="Garamond" panose="02020404030301010803" pitchFamily="18" charset="0"/>
              </a:rPr>
              <a:t>мудрости, полководческому таланту</a:t>
            </a:r>
            <a:r>
              <a:rPr lang="ru-RU" sz="2500" dirty="0">
                <a:latin typeface="Garamond" panose="02020404030301010803" pitchFamily="18" charset="0"/>
              </a:rPr>
              <a:t> и хитрости. </a:t>
            </a:r>
            <a:r>
              <a:rPr lang="ru-RU" sz="2500" b="1" dirty="0">
                <a:solidFill>
                  <a:srgbClr val="8D2417"/>
                </a:solidFill>
                <a:latin typeface="Garamond" panose="02020404030301010803" pitchFamily="18" charset="0"/>
              </a:rPr>
              <a:t>Он приказал танкистам ослабить натяжение на гусеницах своих боевых машин. Грохот стоял кошмарный. </a:t>
            </a:r>
            <a:r>
              <a:rPr lang="ru-RU" sz="2500" dirty="0">
                <a:latin typeface="Garamond" panose="02020404030301010803" pitchFamily="18" charset="0"/>
              </a:rPr>
              <a:t>Морозной ночью танки двигались по дуге. Рокоссовский приказал дезинформировать врага - якобы параллельно на место атаки подтягиваются артиллерийские дивизии </a:t>
            </a:r>
          </a:p>
          <a:p>
            <a:r>
              <a:rPr lang="ru-RU" sz="2500" dirty="0">
                <a:latin typeface="Garamond" panose="02020404030301010803" pitchFamily="18" charset="0"/>
              </a:rPr>
              <a:t>из Юхнова и Перемышля. Немцы поверили, что идет подкрепление, и в бешенстве покидали Сухиничи», – рассказывает Почетный гражданин Калужской области </a:t>
            </a:r>
          </a:p>
          <a:p>
            <a:r>
              <a:rPr lang="ru-RU" sz="2500" dirty="0">
                <a:latin typeface="Garamond" panose="02020404030301010803" pitchFamily="18" charset="0"/>
              </a:rPr>
              <a:t>и Сухиничей Анатолий Ковалёв.</a:t>
            </a:r>
          </a:p>
          <a:p>
            <a:endParaRPr lang="ru-RU" sz="2500" dirty="0">
              <a:latin typeface="Garamond" panose="02020404030301010803" pitchFamily="18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10E8994-D0D6-4094-BE6C-C52C9615C7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447228" y="-375001"/>
            <a:ext cx="9514257" cy="7608002"/>
          </a:xfrm>
          <a:prstGeom prst="rect">
            <a:avLst/>
          </a:prstGeom>
        </p:spPr>
      </p:pic>
      <p:sp>
        <p:nvSpPr>
          <p:cNvPr id="18" name="Полилиния: фигура 17">
            <a:extLst>
              <a:ext uri="{FF2B5EF4-FFF2-40B4-BE49-F238E27FC236}">
                <a16:creationId xmlns:a16="http://schemas.microsoft.com/office/drawing/2014/main" id="{56CA8534-F120-4AE0-B48D-2E7FFCC98F0B}"/>
              </a:ext>
            </a:extLst>
          </p:cNvPr>
          <p:cNvSpPr/>
          <p:nvPr/>
        </p:nvSpPr>
        <p:spPr>
          <a:xfrm>
            <a:off x="6945365" y="-412845"/>
            <a:ext cx="11580906" cy="7683689"/>
          </a:xfrm>
          <a:custGeom>
            <a:avLst/>
            <a:gdLst>
              <a:gd name="connsiteX0" fmla="*/ 1142 w 5163305"/>
              <a:gd name="connsiteY0" fmla="*/ 204536 h 7291136"/>
              <a:gd name="connsiteX1" fmla="*/ 25205 w 5163305"/>
              <a:gd name="connsiteY1" fmla="*/ 481263 h 7291136"/>
              <a:gd name="connsiteX2" fmla="*/ 37237 w 5163305"/>
              <a:gd name="connsiteY2" fmla="*/ 517357 h 7291136"/>
              <a:gd name="connsiteX3" fmla="*/ 61300 w 5163305"/>
              <a:gd name="connsiteY3" fmla="*/ 541421 h 7291136"/>
              <a:gd name="connsiteX4" fmla="*/ 97395 w 5163305"/>
              <a:gd name="connsiteY4" fmla="*/ 661736 h 7291136"/>
              <a:gd name="connsiteX5" fmla="*/ 109426 w 5163305"/>
              <a:gd name="connsiteY5" fmla="*/ 697831 h 7291136"/>
              <a:gd name="connsiteX6" fmla="*/ 133489 w 5163305"/>
              <a:gd name="connsiteY6" fmla="*/ 986589 h 7291136"/>
              <a:gd name="connsiteX7" fmla="*/ 157552 w 5163305"/>
              <a:gd name="connsiteY7" fmla="*/ 1130968 h 7291136"/>
              <a:gd name="connsiteX8" fmla="*/ 181616 w 5163305"/>
              <a:gd name="connsiteY8" fmla="*/ 1203157 h 7291136"/>
              <a:gd name="connsiteX9" fmla="*/ 217710 w 5163305"/>
              <a:gd name="connsiteY9" fmla="*/ 1311442 h 7291136"/>
              <a:gd name="connsiteX10" fmla="*/ 229742 w 5163305"/>
              <a:gd name="connsiteY10" fmla="*/ 1347536 h 7291136"/>
              <a:gd name="connsiteX11" fmla="*/ 241773 w 5163305"/>
              <a:gd name="connsiteY11" fmla="*/ 1383631 h 7291136"/>
              <a:gd name="connsiteX12" fmla="*/ 253805 w 5163305"/>
              <a:gd name="connsiteY12" fmla="*/ 1467852 h 7291136"/>
              <a:gd name="connsiteX13" fmla="*/ 265837 w 5163305"/>
              <a:gd name="connsiteY13" fmla="*/ 1503947 h 7291136"/>
              <a:gd name="connsiteX14" fmla="*/ 277868 w 5163305"/>
              <a:gd name="connsiteY14" fmla="*/ 1552073 h 7291136"/>
              <a:gd name="connsiteX15" fmla="*/ 301931 w 5163305"/>
              <a:gd name="connsiteY15" fmla="*/ 1744579 h 7291136"/>
              <a:gd name="connsiteX16" fmla="*/ 313963 w 5163305"/>
              <a:gd name="connsiteY16" fmla="*/ 1804736 h 7291136"/>
              <a:gd name="connsiteX17" fmla="*/ 338026 w 5163305"/>
              <a:gd name="connsiteY17" fmla="*/ 2009273 h 7291136"/>
              <a:gd name="connsiteX18" fmla="*/ 350058 w 5163305"/>
              <a:gd name="connsiteY18" fmla="*/ 2045368 h 7291136"/>
              <a:gd name="connsiteX19" fmla="*/ 350058 w 5163305"/>
              <a:gd name="connsiteY19" fmla="*/ 2273968 h 7291136"/>
              <a:gd name="connsiteX20" fmla="*/ 325995 w 5163305"/>
              <a:gd name="connsiteY20" fmla="*/ 2346157 h 7291136"/>
              <a:gd name="connsiteX21" fmla="*/ 313963 w 5163305"/>
              <a:gd name="connsiteY21" fmla="*/ 2683042 h 7291136"/>
              <a:gd name="connsiteX22" fmla="*/ 289900 w 5163305"/>
              <a:gd name="connsiteY22" fmla="*/ 2755231 h 7291136"/>
              <a:gd name="connsiteX23" fmla="*/ 277868 w 5163305"/>
              <a:gd name="connsiteY23" fmla="*/ 2803357 h 7291136"/>
              <a:gd name="connsiteX24" fmla="*/ 289900 w 5163305"/>
              <a:gd name="connsiteY24" fmla="*/ 3019926 h 7291136"/>
              <a:gd name="connsiteX25" fmla="*/ 301931 w 5163305"/>
              <a:gd name="connsiteY25" fmla="*/ 3080084 h 7291136"/>
              <a:gd name="connsiteX26" fmla="*/ 313963 w 5163305"/>
              <a:gd name="connsiteY26" fmla="*/ 3152273 h 7291136"/>
              <a:gd name="connsiteX27" fmla="*/ 325995 w 5163305"/>
              <a:gd name="connsiteY27" fmla="*/ 3236494 h 7291136"/>
              <a:gd name="connsiteX28" fmla="*/ 350058 w 5163305"/>
              <a:gd name="connsiteY28" fmla="*/ 3308684 h 7291136"/>
              <a:gd name="connsiteX29" fmla="*/ 362089 w 5163305"/>
              <a:gd name="connsiteY29" fmla="*/ 3356810 h 7291136"/>
              <a:gd name="connsiteX30" fmla="*/ 374121 w 5163305"/>
              <a:gd name="connsiteY30" fmla="*/ 3609473 h 7291136"/>
              <a:gd name="connsiteX31" fmla="*/ 386152 w 5163305"/>
              <a:gd name="connsiteY31" fmla="*/ 3681663 h 7291136"/>
              <a:gd name="connsiteX32" fmla="*/ 374121 w 5163305"/>
              <a:gd name="connsiteY32" fmla="*/ 4078705 h 7291136"/>
              <a:gd name="connsiteX33" fmla="*/ 362089 w 5163305"/>
              <a:gd name="connsiteY33" fmla="*/ 4114800 h 7291136"/>
              <a:gd name="connsiteX34" fmla="*/ 338026 w 5163305"/>
              <a:gd name="connsiteY34" fmla="*/ 4150894 h 7291136"/>
              <a:gd name="connsiteX35" fmla="*/ 301931 w 5163305"/>
              <a:gd name="connsiteY35" fmla="*/ 4211052 h 7291136"/>
              <a:gd name="connsiteX36" fmla="*/ 289900 w 5163305"/>
              <a:gd name="connsiteY36" fmla="*/ 4247147 h 7291136"/>
              <a:gd name="connsiteX37" fmla="*/ 265837 w 5163305"/>
              <a:gd name="connsiteY37" fmla="*/ 4343400 h 7291136"/>
              <a:gd name="connsiteX38" fmla="*/ 253805 w 5163305"/>
              <a:gd name="connsiteY38" fmla="*/ 4403557 h 7291136"/>
              <a:gd name="connsiteX39" fmla="*/ 229742 w 5163305"/>
              <a:gd name="connsiteY39" fmla="*/ 4475747 h 7291136"/>
              <a:gd name="connsiteX40" fmla="*/ 217710 w 5163305"/>
              <a:gd name="connsiteY40" fmla="*/ 4572000 h 7291136"/>
              <a:gd name="connsiteX41" fmla="*/ 205679 w 5163305"/>
              <a:gd name="connsiteY41" fmla="*/ 4608094 h 7291136"/>
              <a:gd name="connsiteX42" fmla="*/ 193647 w 5163305"/>
              <a:gd name="connsiteY42" fmla="*/ 4668252 h 7291136"/>
              <a:gd name="connsiteX43" fmla="*/ 169584 w 5163305"/>
              <a:gd name="connsiteY43" fmla="*/ 4800600 h 7291136"/>
              <a:gd name="connsiteX44" fmla="*/ 157552 w 5163305"/>
              <a:gd name="connsiteY44" fmla="*/ 5185610 h 7291136"/>
              <a:gd name="connsiteX45" fmla="*/ 145521 w 5163305"/>
              <a:gd name="connsiteY45" fmla="*/ 5221705 h 7291136"/>
              <a:gd name="connsiteX46" fmla="*/ 121458 w 5163305"/>
              <a:gd name="connsiteY46" fmla="*/ 5582652 h 7291136"/>
              <a:gd name="connsiteX47" fmla="*/ 145521 w 5163305"/>
              <a:gd name="connsiteY47" fmla="*/ 5715000 h 7291136"/>
              <a:gd name="connsiteX48" fmla="*/ 169584 w 5163305"/>
              <a:gd name="connsiteY48" fmla="*/ 5751094 h 7291136"/>
              <a:gd name="connsiteX49" fmla="*/ 181616 w 5163305"/>
              <a:gd name="connsiteY49" fmla="*/ 5799221 h 7291136"/>
              <a:gd name="connsiteX50" fmla="*/ 229742 w 5163305"/>
              <a:gd name="connsiteY50" fmla="*/ 5883442 h 7291136"/>
              <a:gd name="connsiteX51" fmla="*/ 241773 w 5163305"/>
              <a:gd name="connsiteY51" fmla="*/ 6100010 h 7291136"/>
              <a:gd name="connsiteX52" fmla="*/ 253805 w 5163305"/>
              <a:gd name="connsiteY52" fmla="*/ 6184231 h 7291136"/>
              <a:gd name="connsiteX53" fmla="*/ 289900 w 5163305"/>
              <a:gd name="connsiteY53" fmla="*/ 6545179 h 7291136"/>
              <a:gd name="connsiteX54" fmla="*/ 313963 w 5163305"/>
              <a:gd name="connsiteY54" fmla="*/ 6605336 h 7291136"/>
              <a:gd name="connsiteX55" fmla="*/ 325995 w 5163305"/>
              <a:gd name="connsiteY55" fmla="*/ 6701589 h 7291136"/>
              <a:gd name="connsiteX56" fmla="*/ 350058 w 5163305"/>
              <a:gd name="connsiteY56" fmla="*/ 6882063 h 7291136"/>
              <a:gd name="connsiteX57" fmla="*/ 362089 w 5163305"/>
              <a:gd name="connsiteY57" fmla="*/ 6966284 h 7291136"/>
              <a:gd name="connsiteX58" fmla="*/ 374121 w 5163305"/>
              <a:gd name="connsiteY58" fmla="*/ 7074568 h 7291136"/>
              <a:gd name="connsiteX59" fmla="*/ 386152 w 5163305"/>
              <a:gd name="connsiteY59" fmla="*/ 7122694 h 7291136"/>
              <a:gd name="connsiteX60" fmla="*/ 398184 w 5163305"/>
              <a:gd name="connsiteY60" fmla="*/ 7182852 h 7291136"/>
              <a:gd name="connsiteX61" fmla="*/ 446310 w 5163305"/>
              <a:gd name="connsiteY61" fmla="*/ 7194884 h 7291136"/>
              <a:gd name="connsiteX62" fmla="*/ 843352 w 5163305"/>
              <a:gd name="connsiteY62" fmla="*/ 7206915 h 7291136"/>
              <a:gd name="connsiteX63" fmla="*/ 891479 w 5163305"/>
              <a:gd name="connsiteY63" fmla="*/ 7218947 h 7291136"/>
              <a:gd name="connsiteX64" fmla="*/ 975700 w 5163305"/>
              <a:gd name="connsiteY64" fmla="*/ 7230979 h 7291136"/>
              <a:gd name="connsiteX65" fmla="*/ 1047889 w 5163305"/>
              <a:gd name="connsiteY65" fmla="*/ 7255042 h 7291136"/>
              <a:gd name="connsiteX66" fmla="*/ 1228363 w 5163305"/>
              <a:gd name="connsiteY66" fmla="*/ 7291136 h 7291136"/>
              <a:gd name="connsiteX67" fmla="*/ 3863279 w 5163305"/>
              <a:gd name="connsiteY67" fmla="*/ 7279105 h 7291136"/>
              <a:gd name="connsiteX68" fmla="*/ 3947500 w 5163305"/>
              <a:gd name="connsiteY68" fmla="*/ 7255042 h 7291136"/>
              <a:gd name="connsiteX69" fmla="*/ 4127973 w 5163305"/>
              <a:gd name="connsiteY69" fmla="*/ 7218947 h 7291136"/>
              <a:gd name="connsiteX70" fmla="*/ 4284384 w 5163305"/>
              <a:gd name="connsiteY70" fmla="*/ 7182852 h 7291136"/>
              <a:gd name="connsiteX71" fmla="*/ 5006279 w 5163305"/>
              <a:gd name="connsiteY71" fmla="*/ 7158789 h 7291136"/>
              <a:gd name="connsiteX72" fmla="*/ 5102531 w 5163305"/>
              <a:gd name="connsiteY72" fmla="*/ 7134726 h 7291136"/>
              <a:gd name="connsiteX73" fmla="*/ 5126595 w 5163305"/>
              <a:gd name="connsiteY73" fmla="*/ 7110663 h 7291136"/>
              <a:gd name="connsiteX74" fmla="*/ 5138626 w 5163305"/>
              <a:gd name="connsiteY74" fmla="*/ 7074568 h 7291136"/>
              <a:gd name="connsiteX75" fmla="*/ 5162689 w 5163305"/>
              <a:gd name="connsiteY75" fmla="*/ 7038473 h 7291136"/>
              <a:gd name="connsiteX76" fmla="*/ 5150658 w 5163305"/>
              <a:gd name="connsiteY76" fmla="*/ 6870031 h 7291136"/>
              <a:gd name="connsiteX77" fmla="*/ 5114563 w 5163305"/>
              <a:gd name="connsiteY77" fmla="*/ 6629400 h 7291136"/>
              <a:gd name="connsiteX78" fmla="*/ 5126595 w 5163305"/>
              <a:gd name="connsiteY78" fmla="*/ 6100010 h 7291136"/>
              <a:gd name="connsiteX79" fmla="*/ 5138626 w 5163305"/>
              <a:gd name="connsiteY79" fmla="*/ 6015789 h 7291136"/>
              <a:gd name="connsiteX80" fmla="*/ 5162689 w 5163305"/>
              <a:gd name="connsiteY80" fmla="*/ 5739063 h 7291136"/>
              <a:gd name="connsiteX81" fmla="*/ 5138626 w 5163305"/>
              <a:gd name="connsiteY81" fmla="*/ 5498431 h 7291136"/>
              <a:gd name="connsiteX82" fmla="*/ 5102531 w 5163305"/>
              <a:gd name="connsiteY82" fmla="*/ 5438273 h 7291136"/>
              <a:gd name="connsiteX83" fmla="*/ 5066437 w 5163305"/>
              <a:gd name="connsiteY83" fmla="*/ 5426242 h 7291136"/>
              <a:gd name="connsiteX84" fmla="*/ 5018310 w 5163305"/>
              <a:gd name="connsiteY84" fmla="*/ 5329989 h 7291136"/>
              <a:gd name="connsiteX85" fmla="*/ 5018310 w 5163305"/>
              <a:gd name="connsiteY85" fmla="*/ 5329989 h 7291136"/>
              <a:gd name="connsiteX86" fmla="*/ 4994247 w 5163305"/>
              <a:gd name="connsiteY86" fmla="*/ 5293894 h 7291136"/>
              <a:gd name="connsiteX87" fmla="*/ 4970184 w 5163305"/>
              <a:gd name="connsiteY87" fmla="*/ 5161547 h 7291136"/>
              <a:gd name="connsiteX88" fmla="*/ 4946121 w 5163305"/>
              <a:gd name="connsiteY88" fmla="*/ 5065294 h 7291136"/>
              <a:gd name="connsiteX89" fmla="*/ 4934089 w 5163305"/>
              <a:gd name="connsiteY89" fmla="*/ 4776536 h 7291136"/>
              <a:gd name="connsiteX90" fmla="*/ 4922058 w 5163305"/>
              <a:gd name="connsiteY90" fmla="*/ 4728410 h 7291136"/>
              <a:gd name="connsiteX91" fmla="*/ 4910026 w 5163305"/>
              <a:gd name="connsiteY91" fmla="*/ 4668252 h 7291136"/>
              <a:gd name="connsiteX92" fmla="*/ 4897995 w 5163305"/>
              <a:gd name="connsiteY92" fmla="*/ 4620126 h 7291136"/>
              <a:gd name="connsiteX93" fmla="*/ 4885963 w 5163305"/>
              <a:gd name="connsiteY93" fmla="*/ 4559968 h 7291136"/>
              <a:gd name="connsiteX94" fmla="*/ 4861900 w 5163305"/>
              <a:gd name="connsiteY94" fmla="*/ 4487779 h 7291136"/>
              <a:gd name="connsiteX95" fmla="*/ 4849868 w 5163305"/>
              <a:gd name="connsiteY95" fmla="*/ 4403557 h 7291136"/>
              <a:gd name="connsiteX96" fmla="*/ 4825805 w 5163305"/>
              <a:gd name="connsiteY96" fmla="*/ 4319336 h 7291136"/>
              <a:gd name="connsiteX97" fmla="*/ 4861900 w 5163305"/>
              <a:gd name="connsiteY97" fmla="*/ 2490536 h 7291136"/>
              <a:gd name="connsiteX98" fmla="*/ 4873931 w 5163305"/>
              <a:gd name="connsiteY98" fmla="*/ 2454442 h 7291136"/>
              <a:gd name="connsiteX99" fmla="*/ 4897995 w 5163305"/>
              <a:gd name="connsiteY99" fmla="*/ 2273968 h 7291136"/>
              <a:gd name="connsiteX100" fmla="*/ 4910026 w 5163305"/>
              <a:gd name="connsiteY100" fmla="*/ 2225842 h 7291136"/>
              <a:gd name="connsiteX101" fmla="*/ 4934089 w 5163305"/>
              <a:gd name="connsiteY101" fmla="*/ 1708484 h 7291136"/>
              <a:gd name="connsiteX102" fmla="*/ 4922058 w 5163305"/>
              <a:gd name="connsiteY102" fmla="*/ 818147 h 7291136"/>
              <a:gd name="connsiteX103" fmla="*/ 4897995 w 5163305"/>
              <a:gd name="connsiteY103" fmla="*/ 782052 h 7291136"/>
              <a:gd name="connsiteX104" fmla="*/ 4873931 w 5163305"/>
              <a:gd name="connsiteY104" fmla="*/ 721894 h 7291136"/>
              <a:gd name="connsiteX105" fmla="*/ 4825805 w 5163305"/>
              <a:gd name="connsiteY105" fmla="*/ 613610 h 7291136"/>
              <a:gd name="connsiteX106" fmla="*/ 4813773 w 5163305"/>
              <a:gd name="connsiteY106" fmla="*/ 565484 h 7291136"/>
              <a:gd name="connsiteX107" fmla="*/ 4765647 w 5163305"/>
              <a:gd name="connsiteY107" fmla="*/ 481263 h 7291136"/>
              <a:gd name="connsiteX108" fmla="*/ 4729552 w 5163305"/>
              <a:gd name="connsiteY108" fmla="*/ 372979 h 7291136"/>
              <a:gd name="connsiteX109" fmla="*/ 4693458 w 5163305"/>
              <a:gd name="connsiteY109" fmla="*/ 348915 h 7291136"/>
              <a:gd name="connsiteX110" fmla="*/ 4657363 w 5163305"/>
              <a:gd name="connsiteY110" fmla="*/ 264694 h 7291136"/>
              <a:gd name="connsiteX111" fmla="*/ 4633300 w 5163305"/>
              <a:gd name="connsiteY111" fmla="*/ 192505 h 7291136"/>
              <a:gd name="connsiteX112" fmla="*/ 4621268 w 5163305"/>
              <a:gd name="connsiteY112" fmla="*/ 156410 h 7291136"/>
              <a:gd name="connsiteX113" fmla="*/ 4609237 w 5163305"/>
              <a:gd name="connsiteY113" fmla="*/ 72189 h 7291136"/>
              <a:gd name="connsiteX114" fmla="*/ 4585173 w 5163305"/>
              <a:gd name="connsiteY114" fmla="*/ 36094 h 7291136"/>
              <a:gd name="connsiteX115" fmla="*/ 4573142 w 5163305"/>
              <a:gd name="connsiteY115" fmla="*/ 0 h 7291136"/>
              <a:gd name="connsiteX116" fmla="*/ 4500952 w 5163305"/>
              <a:gd name="connsiteY116" fmla="*/ 12031 h 7291136"/>
              <a:gd name="connsiteX117" fmla="*/ 4392668 w 5163305"/>
              <a:gd name="connsiteY117" fmla="*/ 60157 h 7291136"/>
              <a:gd name="connsiteX118" fmla="*/ 4308447 w 5163305"/>
              <a:gd name="connsiteY118" fmla="*/ 84221 h 7291136"/>
              <a:gd name="connsiteX119" fmla="*/ 879447 w 5163305"/>
              <a:gd name="connsiteY119" fmla="*/ 72189 h 7291136"/>
              <a:gd name="connsiteX120" fmla="*/ 759131 w 5163305"/>
              <a:gd name="connsiteY120" fmla="*/ 60157 h 7291136"/>
              <a:gd name="connsiteX121" fmla="*/ 590689 w 5163305"/>
              <a:gd name="connsiteY121" fmla="*/ 36094 h 7291136"/>
              <a:gd name="connsiteX122" fmla="*/ 289900 w 5163305"/>
              <a:gd name="connsiteY122" fmla="*/ 48126 h 7291136"/>
              <a:gd name="connsiteX123" fmla="*/ 253805 w 5163305"/>
              <a:gd name="connsiteY123" fmla="*/ 72189 h 7291136"/>
              <a:gd name="connsiteX124" fmla="*/ 205679 w 5163305"/>
              <a:gd name="connsiteY124" fmla="*/ 96252 h 7291136"/>
              <a:gd name="connsiteX125" fmla="*/ 157552 w 5163305"/>
              <a:gd name="connsiteY125" fmla="*/ 108284 h 7291136"/>
              <a:gd name="connsiteX126" fmla="*/ 121458 w 5163305"/>
              <a:gd name="connsiteY126" fmla="*/ 120315 h 7291136"/>
              <a:gd name="connsiteX127" fmla="*/ 37237 w 5163305"/>
              <a:gd name="connsiteY127" fmla="*/ 156410 h 7291136"/>
              <a:gd name="connsiteX128" fmla="*/ 1142 w 5163305"/>
              <a:gd name="connsiteY128" fmla="*/ 204536 h 7291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</a:cxnLst>
            <a:rect l="l" t="t" r="r" b="b"/>
            <a:pathLst>
              <a:path w="5163305" h="7291136">
                <a:moveTo>
                  <a:pt x="1142" y="204536"/>
                </a:moveTo>
                <a:cubicBezTo>
                  <a:pt x="-863" y="258678"/>
                  <a:pt x="14592" y="389283"/>
                  <a:pt x="25205" y="481263"/>
                </a:cubicBezTo>
                <a:cubicBezTo>
                  <a:pt x="26659" y="493862"/>
                  <a:pt x="30712" y="506482"/>
                  <a:pt x="37237" y="517357"/>
                </a:cubicBezTo>
                <a:cubicBezTo>
                  <a:pt x="43073" y="527084"/>
                  <a:pt x="53279" y="533400"/>
                  <a:pt x="61300" y="541421"/>
                </a:cubicBezTo>
                <a:cubicBezTo>
                  <a:pt x="79484" y="614162"/>
                  <a:pt x="68099" y="573849"/>
                  <a:pt x="97395" y="661736"/>
                </a:cubicBezTo>
                <a:lnTo>
                  <a:pt x="109426" y="697831"/>
                </a:lnTo>
                <a:cubicBezTo>
                  <a:pt x="116370" y="788106"/>
                  <a:pt x="123912" y="895608"/>
                  <a:pt x="133489" y="986589"/>
                </a:cubicBezTo>
                <a:cubicBezTo>
                  <a:pt x="139943" y="1047907"/>
                  <a:pt x="141580" y="1077730"/>
                  <a:pt x="157552" y="1130968"/>
                </a:cubicBezTo>
                <a:cubicBezTo>
                  <a:pt x="164841" y="1155263"/>
                  <a:pt x="173595" y="1179094"/>
                  <a:pt x="181616" y="1203157"/>
                </a:cubicBezTo>
                <a:lnTo>
                  <a:pt x="217710" y="1311442"/>
                </a:lnTo>
                <a:lnTo>
                  <a:pt x="229742" y="1347536"/>
                </a:lnTo>
                <a:lnTo>
                  <a:pt x="241773" y="1383631"/>
                </a:lnTo>
                <a:cubicBezTo>
                  <a:pt x="245784" y="1411705"/>
                  <a:pt x="248243" y="1440044"/>
                  <a:pt x="253805" y="1467852"/>
                </a:cubicBezTo>
                <a:cubicBezTo>
                  <a:pt x="256292" y="1480288"/>
                  <a:pt x="262353" y="1491752"/>
                  <a:pt x="265837" y="1503947"/>
                </a:cubicBezTo>
                <a:cubicBezTo>
                  <a:pt x="270380" y="1519846"/>
                  <a:pt x="274910" y="1535804"/>
                  <a:pt x="277868" y="1552073"/>
                </a:cubicBezTo>
                <a:cubicBezTo>
                  <a:pt x="293661" y="1638936"/>
                  <a:pt x="288529" y="1650767"/>
                  <a:pt x="301931" y="1744579"/>
                </a:cubicBezTo>
                <a:cubicBezTo>
                  <a:pt x="304823" y="1764823"/>
                  <a:pt x="311071" y="1784492"/>
                  <a:pt x="313963" y="1804736"/>
                </a:cubicBezTo>
                <a:cubicBezTo>
                  <a:pt x="319409" y="1842860"/>
                  <a:pt x="330533" y="1968061"/>
                  <a:pt x="338026" y="2009273"/>
                </a:cubicBezTo>
                <a:cubicBezTo>
                  <a:pt x="340295" y="2021751"/>
                  <a:pt x="346047" y="2033336"/>
                  <a:pt x="350058" y="2045368"/>
                </a:cubicBezTo>
                <a:cubicBezTo>
                  <a:pt x="360824" y="2153037"/>
                  <a:pt x="370935" y="2169581"/>
                  <a:pt x="350058" y="2273968"/>
                </a:cubicBezTo>
                <a:cubicBezTo>
                  <a:pt x="345084" y="2298840"/>
                  <a:pt x="325995" y="2346157"/>
                  <a:pt x="325995" y="2346157"/>
                </a:cubicBezTo>
                <a:cubicBezTo>
                  <a:pt x="321984" y="2458452"/>
                  <a:pt x="323839" y="2571110"/>
                  <a:pt x="313963" y="2683042"/>
                </a:cubicBezTo>
                <a:cubicBezTo>
                  <a:pt x="311734" y="2708308"/>
                  <a:pt x="296052" y="2730624"/>
                  <a:pt x="289900" y="2755231"/>
                </a:cubicBezTo>
                <a:lnTo>
                  <a:pt x="277868" y="2803357"/>
                </a:lnTo>
                <a:cubicBezTo>
                  <a:pt x="281879" y="2875547"/>
                  <a:pt x="283637" y="2947897"/>
                  <a:pt x="289900" y="3019926"/>
                </a:cubicBezTo>
                <a:cubicBezTo>
                  <a:pt x="291672" y="3040299"/>
                  <a:pt x="298273" y="3059964"/>
                  <a:pt x="301931" y="3080084"/>
                </a:cubicBezTo>
                <a:cubicBezTo>
                  <a:pt x="306295" y="3104085"/>
                  <a:pt x="310253" y="3128162"/>
                  <a:pt x="313963" y="3152273"/>
                </a:cubicBezTo>
                <a:cubicBezTo>
                  <a:pt x="318275" y="3180302"/>
                  <a:pt x="319618" y="3208862"/>
                  <a:pt x="325995" y="3236494"/>
                </a:cubicBezTo>
                <a:cubicBezTo>
                  <a:pt x="331699" y="3261209"/>
                  <a:pt x="343906" y="3284076"/>
                  <a:pt x="350058" y="3308684"/>
                </a:cubicBezTo>
                <a:lnTo>
                  <a:pt x="362089" y="3356810"/>
                </a:lnTo>
                <a:cubicBezTo>
                  <a:pt x="366100" y="3441031"/>
                  <a:pt x="367892" y="3525387"/>
                  <a:pt x="374121" y="3609473"/>
                </a:cubicBezTo>
                <a:cubicBezTo>
                  <a:pt x="375923" y="3633802"/>
                  <a:pt x="386152" y="3657268"/>
                  <a:pt x="386152" y="3681663"/>
                </a:cubicBezTo>
                <a:cubicBezTo>
                  <a:pt x="386152" y="3814071"/>
                  <a:pt x="381466" y="3946501"/>
                  <a:pt x="374121" y="4078705"/>
                </a:cubicBezTo>
                <a:cubicBezTo>
                  <a:pt x="373418" y="4091368"/>
                  <a:pt x="367761" y="4103456"/>
                  <a:pt x="362089" y="4114800"/>
                </a:cubicBezTo>
                <a:cubicBezTo>
                  <a:pt x="355622" y="4127733"/>
                  <a:pt x="346047" y="4138863"/>
                  <a:pt x="338026" y="4150894"/>
                </a:cubicBezTo>
                <a:cubicBezTo>
                  <a:pt x="303944" y="4253145"/>
                  <a:pt x="351478" y="4128475"/>
                  <a:pt x="301931" y="4211052"/>
                </a:cubicBezTo>
                <a:cubicBezTo>
                  <a:pt x="295406" y="4221927"/>
                  <a:pt x="293237" y="4234911"/>
                  <a:pt x="289900" y="4247147"/>
                </a:cubicBezTo>
                <a:cubicBezTo>
                  <a:pt x="281198" y="4279053"/>
                  <a:pt x="272323" y="4310971"/>
                  <a:pt x="265837" y="4343400"/>
                </a:cubicBezTo>
                <a:cubicBezTo>
                  <a:pt x="261826" y="4363452"/>
                  <a:pt x="259186" y="4383828"/>
                  <a:pt x="253805" y="4403557"/>
                </a:cubicBezTo>
                <a:cubicBezTo>
                  <a:pt x="247131" y="4428028"/>
                  <a:pt x="229742" y="4475747"/>
                  <a:pt x="229742" y="4475747"/>
                </a:cubicBezTo>
                <a:cubicBezTo>
                  <a:pt x="225731" y="4507831"/>
                  <a:pt x="223494" y="4540188"/>
                  <a:pt x="217710" y="4572000"/>
                </a:cubicBezTo>
                <a:cubicBezTo>
                  <a:pt x="215441" y="4584478"/>
                  <a:pt x="208755" y="4595791"/>
                  <a:pt x="205679" y="4608094"/>
                </a:cubicBezTo>
                <a:cubicBezTo>
                  <a:pt x="200719" y="4627933"/>
                  <a:pt x="198083" y="4648289"/>
                  <a:pt x="193647" y="4668252"/>
                </a:cubicBezTo>
                <a:cubicBezTo>
                  <a:pt x="170958" y="4770356"/>
                  <a:pt x="190439" y="4654623"/>
                  <a:pt x="169584" y="4800600"/>
                </a:cubicBezTo>
                <a:cubicBezTo>
                  <a:pt x="165573" y="4928937"/>
                  <a:pt x="164877" y="5057420"/>
                  <a:pt x="157552" y="5185610"/>
                </a:cubicBezTo>
                <a:cubicBezTo>
                  <a:pt x="156828" y="5198272"/>
                  <a:pt x="146365" y="5209051"/>
                  <a:pt x="145521" y="5221705"/>
                </a:cubicBezTo>
                <a:cubicBezTo>
                  <a:pt x="120519" y="5596734"/>
                  <a:pt x="169216" y="5439369"/>
                  <a:pt x="121458" y="5582652"/>
                </a:cubicBezTo>
                <a:cubicBezTo>
                  <a:pt x="125606" y="5615836"/>
                  <a:pt x="126973" y="5677904"/>
                  <a:pt x="145521" y="5715000"/>
                </a:cubicBezTo>
                <a:cubicBezTo>
                  <a:pt x="151988" y="5727933"/>
                  <a:pt x="161563" y="5739063"/>
                  <a:pt x="169584" y="5751094"/>
                </a:cubicBezTo>
                <a:cubicBezTo>
                  <a:pt x="173595" y="5767136"/>
                  <a:pt x="175810" y="5783738"/>
                  <a:pt x="181616" y="5799221"/>
                </a:cubicBezTo>
                <a:cubicBezTo>
                  <a:pt x="194700" y="5834112"/>
                  <a:pt x="209796" y="5853522"/>
                  <a:pt x="229742" y="5883442"/>
                </a:cubicBezTo>
                <a:cubicBezTo>
                  <a:pt x="233752" y="5955631"/>
                  <a:pt x="236007" y="6027940"/>
                  <a:pt x="241773" y="6100010"/>
                </a:cubicBezTo>
                <a:cubicBezTo>
                  <a:pt x="244034" y="6128278"/>
                  <a:pt x="251348" y="6155979"/>
                  <a:pt x="253805" y="6184231"/>
                </a:cubicBezTo>
                <a:cubicBezTo>
                  <a:pt x="258367" y="6236691"/>
                  <a:pt x="266456" y="6486569"/>
                  <a:pt x="289900" y="6545179"/>
                </a:cubicBezTo>
                <a:lnTo>
                  <a:pt x="313963" y="6605336"/>
                </a:lnTo>
                <a:cubicBezTo>
                  <a:pt x="317974" y="6637420"/>
                  <a:pt x="322778" y="6669415"/>
                  <a:pt x="325995" y="6701589"/>
                </a:cubicBezTo>
                <a:cubicBezTo>
                  <a:pt x="342818" y="6869824"/>
                  <a:pt x="321772" y="6797207"/>
                  <a:pt x="350058" y="6882063"/>
                </a:cubicBezTo>
                <a:cubicBezTo>
                  <a:pt x="354068" y="6910137"/>
                  <a:pt x="358572" y="6938144"/>
                  <a:pt x="362089" y="6966284"/>
                </a:cubicBezTo>
                <a:cubicBezTo>
                  <a:pt x="366594" y="7002320"/>
                  <a:pt x="368599" y="7038673"/>
                  <a:pt x="374121" y="7074568"/>
                </a:cubicBezTo>
                <a:cubicBezTo>
                  <a:pt x="376635" y="7090911"/>
                  <a:pt x="382565" y="7106552"/>
                  <a:pt x="386152" y="7122694"/>
                </a:cubicBezTo>
                <a:cubicBezTo>
                  <a:pt x="390588" y="7142657"/>
                  <a:pt x="385092" y="7167142"/>
                  <a:pt x="398184" y="7182852"/>
                </a:cubicBezTo>
                <a:cubicBezTo>
                  <a:pt x="408770" y="7195555"/>
                  <a:pt x="429798" y="7193991"/>
                  <a:pt x="446310" y="7194884"/>
                </a:cubicBezTo>
                <a:cubicBezTo>
                  <a:pt x="578525" y="7202031"/>
                  <a:pt x="711005" y="7202905"/>
                  <a:pt x="843352" y="7206915"/>
                </a:cubicBezTo>
                <a:cubicBezTo>
                  <a:pt x="859394" y="7210926"/>
                  <a:pt x="875210" y="7215989"/>
                  <a:pt x="891479" y="7218947"/>
                </a:cubicBezTo>
                <a:cubicBezTo>
                  <a:pt x="919380" y="7224020"/>
                  <a:pt x="948068" y="7224602"/>
                  <a:pt x="975700" y="7230979"/>
                </a:cubicBezTo>
                <a:cubicBezTo>
                  <a:pt x="1000415" y="7236683"/>
                  <a:pt x="1023282" y="7248890"/>
                  <a:pt x="1047889" y="7255042"/>
                </a:cubicBezTo>
                <a:cubicBezTo>
                  <a:pt x="1171654" y="7285983"/>
                  <a:pt x="1111403" y="7274428"/>
                  <a:pt x="1228363" y="7291136"/>
                </a:cubicBezTo>
                <a:lnTo>
                  <a:pt x="3863279" y="7279105"/>
                </a:lnTo>
                <a:cubicBezTo>
                  <a:pt x="3890576" y="7278860"/>
                  <a:pt x="3921129" y="7260902"/>
                  <a:pt x="3947500" y="7255042"/>
                </a:cubicBezTo>
                <a:cubicBezTo>
                  <a:pt x="4007388" y="7241734"/>
                  <a:pt x="4069772" y="7238347"/>
                  <a:pt x="4127973" y="7218947"/>
                </a:cubicBezTo>
                <a:cubicBezTo>
                  <a:pt x="4210945" y="7191290"/>
                  <a:pt x="4193078" y="7192463"/>
                  <a:pt x="4284384" y="7182852"/>
                </a:cubicBezTo>
                <a:cubicBezTo>
                  <a:pt x="4533290" y="7156652"/>
                  <a:pt x="4728770" y="7164571"/>
                  <a:pt x="5006279" y="7158789"/>
                </a:cubicBezTo>
                <a:cubicBezTo>
                  <a:pt x="5019214" y="7156202"/>
                  <a:pt x="5084034" y="7145824"/>
                  <a:pt x="5102531" y="7134726"/>
                </a:cubicBezTo>
                <a:cubicBezTo>
                  <a:pt x="5112258" y="7128890"/>
                  <a:pt x="5118574" y="7118684"/>
                  <a:pt x="5126595" y="7110663"/>
                </a:cubicBezTo>
                <a:cubicBezTo>
                  <a:pt x="5130605" y="7098631"/>
                  <a:pt x="5132954" y="7085912"/>
                  <a:pt x="5138626" y="7074568"/>
                </a:cubicBezTo>
                <a:cubicBezTo>
                  <a:pt x="5145093" y="7061634"/>
                  <a:pt x="5161840" y="7052908"/>
                  <a:pt x="5162689" y="7038473"/>
                </a:cubicBezTo>
                <a:cubicBezTo>
                  <a:pt x="5165995" y="6982280"/>
                  <a:pt x="5155147" y="6926142"/>
                  <a:pt x="5150658" y="6870031"/>
                </a:cubicBezTo>
                <a:cubicBezTo>
                  <a:pt x="5138163" y="6713841"/>
                  <a:pt x="5145828" y="6770092"/>
                  <a:pt x="5114563" y="6629400"/>
                </a:cubicBezTo>
                <a:cubicBezTo>
                  <a:pt x="5118574" y="6452937"/>
                  <a:pt x="5119678" y="6276383"/>
                  <a:pt x="5126595" y="6100010"/>
                </a:cubicBezTo>
                <a:cubicBezTo>
                  <a:pt x="5127706" y="6071673"/>
                  <a:pt x="5135313" y="6043953"/>
                  <a:pt x="5138626" y="6015789"/>
                </a:cubicBezTo>
                <a:cubicBezTo>
                  <a:pt x="5150118" y="5918103"/>
                  <a:pt x="5155018" y="5838797"/>
                  <a:pt x="5162689" y="5739063"/>
                </a:cubicBezTo>
                <a:cubicBezTo>
                  <a:pt x="5153921" y="5598773"/>
                  <a:pt x="5165148" y="5591257"/>
                  <a:pt x="5138626" y="5498431"/>
                </a:cubicBezTo>
                <a:cubicBezTo>
                  <a:pt x="5130793" y="5471017"/>
                  <a:pt x="5128599" y="5453914"/>
                  <a:pt x="5102531" y="5438273"/>
                </a:cubicBezTo>
                <a:cubicBezTo>
                  <a:pt x="5091656" y="5431748"/>
                  <a:pt x="5078468" y="5430252"/>
                  <a:pt x="5066437" y="5426242"/>
                </a:cubicBezTo>
                <a:cubicBezTo>
                  <a:pt x="5024437" y="5384244"/>
                  <a:pt x="5045960" y="5412941"/>
                  <a:pt x="5018310" y="5329989"/>
                </a:cubicBezTo>
                <a:lnTo>
                  <a:pt x="5018310" y="5329989"/>
                </a:lnTo>
                <a:lnTo>
                  <a:pt x="4994247" y="5293894"/>
                </a:lnTo>
                <a:cubicBezTo>
                  <a:pt x="4986875" y="5249662"/>
                  <a:pt x="4980276" y="5205281"/>
                  <a:pt x="4970184" y="5161547"/>
                </a:cubicBezTo>
                <a:cubicBezTo>
                  <a:pt x="4962747" y="5129322"/>
                  <a:pt x="4954142" y="5097378"/>
                  <a:pt x="4946121" y="5065294"/>
                </a:cubicBezTo>
                <a:cubicBezTo>
                  <a:pt x="4942110" y="4969041"/>
                  <a:pt x="4940953" y="4872627"/>
                  <a:pt x="4934089" y="4776536"/>
                </a:cubicBezTo>
                <a:cubicBezTo>
                  <a:pt x="4932911" y="4760042"/>
                  <a:pt x="4925645" y="4744552"/>
                  <a:pt x="4922058" y="4728410"/>
                </a:cubicBezTo>
                <a:cubicBezTo>
                  <a:pt x="4917622" y="4708447"/>
                  <a:pt x="4914462" y="4688215"/>
                  <a:pt x="4910026" y="4668252"/>
                </a:cubicBezTo>
                <a:cubicBezTo>
                  <a:pt x="4906439" y="4652110"/>
                  <a:pt x="4901582" y="4636268"/>
                  <a:pt x="4897995" y="4620126"/>
                </a:cubicBezTo>
                <a:cubicBezTo>
                  <a:pt x="4893559" y="4600163"/>
                  <a:pt x="4891344" y="4579697"/>
                  <a:pt x="4885963" y="4559968"/>
                </a:cubicBezTo>
                <a:cubicBezTo>
                  <a:pt x="4879289" y="4535497"/>
                  <a:pt x="4869921" y="4511842"/>
                  <a:pt x="4861900" y="4487779"/>
                </a:cubicBezTo>
                <a:cubicBezTo>
                  <a:pt x="4857889" y="4459705"/>
                  <a:pt x="4855810" y="4431287"/>
                  <a:pt x="4849868" y="4403557"/>
                </a:cubicBezTo>
                <a:cubicBezTo>
                  <a:pt x="4843750" y="4375008"/>
                  <a:pt x="4825998" y="4348532"/>
                  <a:pt x="4825805" y="4319336"/>
                </a:cubicBezTo>
                <a:cubicBezTo>
                  <a:pt x="4820857" y="3572170"/>
                  <a:pt x="4698752" y="3088755"/>
                  <a:pt x="4861900" y="2490536"/>
                </a:cubicBezTo>
                <a:cubicBezTo>
                  <a:pt x="4865237" y="2478301"/>
                  <a:pt x="4869921" y="2466473"/>
                  <a:pt x="4873931" y="2454442"/>
                </a:cubicBezTo>
                <a:cubicBezTo>
                  <a:pt x="4881958" y="2382200"/>
                  <a:pt x="4884492" y="2341482"/>
                  <a:pt x="4897995" y="2273968"/>
                </a:cubicBezTo>
                <a:cubicBezTo>
                  <a:pt x="4901238" y="2257753"/>
                  <a:pt x="4906016" y="2241884"/>
                  <a:pt x="4910026" y="2225842"/>
                </a:cubicBezTo>
                <a:cubicBezTo>
                  <a:pt x="4915076" y="2129895"/>
                  <a:pt x="4934089" y="1784549"/>
                  <a:pt x="4934089" y="1708484"/>
                </a:cubicBezTo>
                <a:cubicBezTo>
                  <a:pt x="4934089" y="1411678"/>
                  <a:pt x="4933613" y="1114728"/>
                  <a:pt x="4922058" y="818147"/>
                </a:cubicBezTo>
                <a:cubicBezTo>
                  <a:pt x="4921495" y="803698"/>
                  <a:pt x="4904462" y="794986"/>
                  <a:pt x="4897995" y="782052"/>
                </a:cubicBezTo>
                <a:cubicBezTo>
                  <a:pt x="4888336" y="762735"/>
                  <a:pt x="4882703" y="741630"/>
                  <a:pt x="4873931" y="721894"/>
                </a:cubicBezTo>
                <a:cubicBezTo>
                  <a:pt x="4845979" y="659002"/>
                  <a:pt x="4849582" y="684940"/>
                  <a:pt x="4825805" y="613610"/>
                </a:cubicBezTo>
                <a:cubicBezTo>
                  <a:pt x="4820576" y="597923"/>
                  <a:pt x="4819579" y="580967"/>
                  <a:pt x="4813773" y="565484"/>
                </a:cubicBezTo>
                <a:cubicBezTo>
                  <a:pt x="4800687" y="530589"/>
                  <a:pt x="4785596" y="511186"/>
                  <a:pt x="4765647" y="481263"/>
                </a:cubicBezTo>
                <a:cubicBezTo>
                  <a:pt x="4758161" y="451316"/>
                  <a:pt x="4746981" y="397379"/>
                  <a:pt x="4729552" y="372979"/>
                </a:cubicBezTo>
                <a:cubicBezTo>
                  <a:pt x="4721147" y="361212"/>
                  <a:pt x="4705489" y="356936"/>
                  <a:pt x="4693458" y="348915"/>
                </a:cubicBezTo>
                <a:cubicBezTo>
                  <a:pt x="4654722" y="232713"/>
                  <a:pt x="4716842" y="413393"/>
                  <a:pt x="4657363" y="264694"/>
                </a:cubicBezTo>
                <a:cubicBezTo>
                  <a:pt x="4647943" y="241144"/>
                  <a:pt x="4641321" y="216568"/>
                  <a:pt x="4633300" y="192505"/>
                </a:cubicBezTo>
                <a:lnTo>
                  <a:pt x="4621268" y="156410"/>
                </a:lnTo>
                <a:cubicBezTo>
                  <a:pt x="4617258" y="128336"/>
                  <a:pt x="4617386" y="99352"/>
                  <a:pt x="4609237" y="72189"/>
                </a:cubicBezTo>
                <a:cubicBezTo>
                  <a:pt x="4605082" y="58338"/>
                  <a:pt x="4591640" y="49028"/>
                  <a:pt x="4585173" y="36094"/>
                </a:cubicBezTo>
                <a:cubicBezTo>
                  <a:pt x="4579501" y="24751"/>
                  <a:pt x="4577152" y="12031"/>
                  <a:pt x="4573142" y="0"/>
                </a:cubicBezTo>
                <a:cubicBezTo>
                  <a:pt x="4549079" y="4010"/>
                  <a:pt x="4524488" y="5612"/>
                  <a:pt x="4500952" y="12031"/>
                </a:cubicBezTo>
                <a:cubicBezTo>
                  <a:pt x="4449656" y="26020"/>
                  <a:pt x="4438923" y="40333"/>
                  <a:pt x="4392668" y="60157"/>
                </a:cubicBezTo>
                <a:cubicBezTo>
                  <a:pt x="4368502" y="70514"/>
                  <a:pt x="4332871" y="78115"/>
                  <a:pt x="4308447" y="84221"/>
                </a:cubicBezTo>
                <a:lnTo>
                  <a:pt x="879447" y="72189"/>
                </a:lnTo>
                <a:cubicBezTo>
                  <a:pt x="839143" y="71916"/>
                  <a:pt x="799215" y="64376"/>
                  <a:pt x="759131" y="60157"/>
                </a:cubicBezTo>
                <a:cubicBezTo>
                  <a:pt x="638454" y="47454"/>
                  <a:pt x="681992" y="54355"/>
                  <a:pt x="590689" y="36094"/>
                </a:cubicBezTo>
                <a:cubicBezTo>
                  <a:pt x="490426" y="40105"/>
                  <a:pt x="389672" y="37436"/>
                  <a:pt x="289900" y="48126"/>
                </a:cubicBezTo>
                <a:cubicBezTo>
                  <a:pt x="275522" y="49667"/>
                  <a:pt x="266360" y="65015"/>
                  <a:pt x="253805" y="72189"/>
                </a:cubicBezTo>
                <a:cubicBezTo>
                  <a:pt x="238233" y="81087"/>
                  <a:pt x="222473" y="89954"/>
                  <a:pt x="205679" y="96252"/>
                </a:cubicBezTo>
                <a:cubicBezTo>
                  <a:pt x="190196" y="102058"/>
                  <a:pt x="173452" y="103741"/>
                  <a:pt x="157552" y="108284"/>
                </a:cubicBezTo>
                <a:cubicBezTo>
                  <a:pt x="145358" y="111768"/>
                  <a:pt x="133489" y="116305"/>
                  <a:pt x="121458" y="120315"/>
                </a:cubicBezTo>
                <a:cubicBezTo>
                  <a:pt x="66508" y="156949"/>
                  <a:pt x="105220" y="136986"/>
                  <a:pt x="37237" y="156410"/>
                </a:cubicBezTo>
                <a:cubicBezTo>
                  <a:pt x="-13753" y="170979"/>
                  <a:pt x="3147" y="150394"/>
                  <a:pt x="1142" y="204536"/>
                </a:cubicBez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9954" r="2995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2063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5A1014C4-0496-46CE-A20E-0228919DCC7E}"/>
              </a:ext>
            </a:extLst>
          </p:cNvPr>
          <p:cNvSpPr txBox="1"/>
          <p:nvPr/>
        </p:nvSpPr>
        <p:spPr>
          <a:xfrm>
            <a:off x="8473665" y="1905506"/>
            <a:ext cx="327705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pPr algn="ctr"/>
            <a:r>
              <a:rPr lang="ru-RU" sz="3200" b="1" dirty="0">
                <a:solidFill>
                  <a:srgbClr val="8D2417"/>
                </a:solidFill>
                <a:latin typeface="Garamond" panose="02020404030301010803" pitchFamily="18" charset="0"/>
              </a:rPr>
              <a:t>В Сухиничах прошли «звёздные часы» полководца Константина Рокоссовского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95AB3AA-8222-40D5-842D-99E58F8206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700" y="585148"/>
            <a:ext cx="7583605" cy="568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4427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9020A6A-4181-4C13-A3B3-68E55E5039F0}"/>
              </a:ext>
            </a:extLst>
          </p:cNvPr>
          <p:cNvSpPr/>
          <p:nvPr/>
        </p:nvSpPr>
        <p:spPr>
          <a:xfrm>
            <a:off x="6290632" y="945228"/>
            <a:ext cx="55929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dirty="0">
                <a:solidFill>
                  <a:srgbClr val="8D2417"/>
                </a:solidFill>
                <a:latin typeface="Garamond" panose="02020404030301010803" pitchFamily="18" charset="0"/>
              </a:rPr>
              <a:t>Солдатский долг</a:t>
            </a: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D7E24155-1A1D-4909-953F-67197546BA61}"/>
              </a:ext>
            </a:extLst>
          </p:cNvPr>
          <p:cNvSpPr/>
          <p:nvPr/>
        </p:nvSpPr>
        <p:spPr>
          <a:xfrm>
            <a:off x="-2367483" y="313899"/>
            <a:ext cx="8463483" cy="8436300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24910" r="-1"/>
            </a:stretch>
          </a:blipFill>
          <a:ln>
            <a:noFill/>
          </a:ln>
          <a:effectLst>
            <a:outerShdw blurRad="152400" dist="50800" sx="102000" sy="102000" algn="ctr" rotWithShape="0">
              <a:srgbClr val="84592C">
                <a:alpha val="3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FC2F61-A629-48D8-A704-52E46C943224}"/>
              </a:ext>
            </a:extLst>
          </p:cNvPr>
          <p:cNvSpPr txBox="1"/>
          <p:nvPr/>
        </p:nvSpPr>
        <p:spPr>
          <a:xfrm>
            <a:off x="6758128" y="2565480"/>
            <a:ext cx="51254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3200" dirty="0">
                <a:latin typeface="Garamond" panose="02020404030301010803" pitchFamily="18" charset="0"/>
              </a:rPr>
              <a:t>«Каким надо быть Героем, чтобы за год заставить неприятеля так бояться», – восхищался Голованов.</a:t>
            </a:r>
          </a:p>
        </p:txBody>
      </p:sp>
    </p:spTree>
    <p:extLst>
      <p:ext uri="{BB962C8B-B14F-4D97-AF65-F5344CB8AC3E}">
        <p14:creationId xmlns:p14="http://schemas.microsoft.com/office/powerpoint/2010/main" val="23588432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лилиния: фигура 5">
            <a:extLst>
              <a:ext uri="{FF2B5EF4-FFF2-40B4-BE49-F238E27FC236}">
                <a16:creationId xmlns:a16="http://schemas.microsoft.com/office/drawing/2014/main" id="{A7823592-0015-40CF-87F3-B4C6B72B9753}"/>
              </a:ext>
            </a:extLst>
          </p:cNvPr>
          <p:cNvSpPr/>
          <p:nvPr/>
        </p:nvSpPr>
        <p:spPr>
          <a:xfrm>
            <a:off x="0" y="1005337"/>
            <a:ext cx="5367130" cy="5022376"/>
          </a:xfrm>
          <a:custGeom>
            <a:avLst/>
            <a:gdLst>
              <a:gd name="connsiteX0" fmla="*/ 0 w 5367130"/>
              <a:gd name="connsiteY0" fmla="*/ 0 h 5022376"/>
              <a:gd name="connsiteX1" fmla="*/ 4956787 w 5367130"/>
              <a:gd name="connsiteY1" fmla="*/ 0 h 5022376"/>
              <a:gd name="connsiteX2" fmla="*/ 5362370 w 5367130"/>
              <a:gd name="connsiteY2" fmla="*/ 330560 h 5022376"/>
              <a:gd name="connsiteX3" fmla="*/ 5367130 w 5367130"/>
              <a:gd name="connsiteY3" fmla="*/ 377776 h 5022376"/>
              <a:gd name="connsiteX4" fmla="*/ 5367130 w 5367130"/>
              <a:gd name="connsiteY4" fmla="*/ 4644600 h 5022376"/>
              <a:gd name="connsiteX5" fmla="*/ 5362370 w 5367130"/>
              <a:gd name="connsiteY5" fmla="*/ 4691817 h 5022376"/>
              <a:gd name="connsiteX6" fmla="*/ 4956787 w 5367130"/>
              <a:gd name="connsiteY6" fmla="*/ 5022376 h 5022376"/>
              <a:gd name="connsiteX7" fmla="*/ 0 w 5367130"/>
              <a:gd name="connsiteY7" fmla="*/ 5022376 h 5022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367130" h="5022376">
                <a:moveTo>
                  <a:pt x="0" y="0"/>
                </a:moveTo>
                <a:lnTo>
                  <a:pt x="4956787" y="0"/>
                </a:lnTo>
                <a:cubicBezTo>
                  <a:pt x="5156850" y="0"/>
                  <a:pt x="5323767" y="141910"/>
                  <a:pt x="5362370" y="330560"/>
                </a:cubicBezTo>
                <a:lnTo>
                  <a:pt x="5367130" y="377776"/>
                </a:lnTo>
                <a:lnTo>
                  <a:pt x="5367130" y="4644600"/>
                </a:lnTo>
                <a:lnTo>
                  <a:pt x="5362370" y="4691817"/>
                </a:lnTo>
                <a:cubicBezTo>
                  <a:pt x="5323767" y="4880467"/>
                  <a:pt x="5156850" y="5022376"/>
                  <a:pt x="4956787" y="5022376"/>
                </a:cubicBezTo>
                <a:lnTo>
                  <a:pt x="0" y="5022376"/>
                </a:lnTo>
                <a:close/>
              </a:path>
            </a:pathLst>
          </a:custGeom>
          <a:solidFill>
            <a:srgbClr val="48130C"/>
          </a:solidFill>
          <a:ln>
            <a:solidFill>
              <a:srgbClr val="4813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50D379D-39FA-48A6-8A6C-873136873ACF}"/>
              </a:ext>
            </a:extLst>
          </p:cNvPr>
          <p:cNvSpPr txBox="1"/>
          <p:nvPr/>
        </p:nvSpPr>
        <p:spPr>
          <a:xfrm>
            <a:off x="507456" y="1268973"/>
            <a:ext cx="456951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800" dirty="0">
                <a:solidFill>
                  <a:schemeClr val="bg1"/>
                </a:solidFill>
                <a:latin typeface="Garamond" panose="02020404030301010803" pitchFamily="18" charset="0"/>
              </a:rPr>
              <a:t>Рокоссовский Константин Константинович действительно был поразительным человеком, который находил всевозможные лазейки и выполнял </a:t>
            </a:r>
            <a:r>
              <a:rPr lang="ru-RU" sz="2800" b="1" dirty="0">
                <a:solidFill>
                  <a:schemeClr val="bg1"/>
                </a:solidFill>
                <a:latin typeface="Garamond" panose="02020404030301010803" pitchFamily="18" charset="0"/>
              </a:rPr>
              <a:t>сложнейшие задачи</a:t>
            </a:r>
            <a:r>
              <a:rPr lang="ru-RU" sz="2800" dirty="0">
                <a:solidFill>
                  <a:schemeClr val="bg1"/>
                </a:solidFill>
                <a:latin typeface="Garamond" panose="02020404030301010803" pitchFamily="18" charset="0"/>
              </a:rPr>
              <a:t>, которые для других казались попросту невозможными.</a:t>
            </a: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12B689C0-58FD-4E48-8B99-AC0525E4120A}"/>
              </a:ext>
            </a:extLst>
          </p:cNvPr>
          <p:cNvSpPr/>
          <p:nvPr/>
        </p:nvSpPr>
        <p:spPr>
          <a:xfrm>
            <a:off x="5663822" y="1380123"/>
            <a:ext cx="6198144" cy="4290055"/>
          </a:xfrm>
          <a:prstGeom prst="roundRect">
            <a:avLst>
              <a:gd name="adj" fmla="val 0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21612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64398703-FD9F-4655-89B5-E968CF4BF896}"/>
              </a:ext>
            </a:extLst>
          </p:cNvPr>
          <p:cNvSpPr txBox="1"/>
          <p:nvPr/>
        </p:nvSpPr>
        <p:spPr>
          <a:xfrm>
            <a:off x="442092" y="302359"/>
            <a:ext cx="6503273" cy="6555641"/>
          </a:xfrm>
          <a:prstGeom prst="rect">
            <a:avLst/>
          </a:prstGeom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800" dirty="0">
                <a:latin typeface="Garamond" panose="02020404030301010803" pitchFamily="18" charset="0"/>
              </a:rPr>
              <a:t>Для увековечения памяти тех, кто в годы Великой Отечественной войны отдал жизнь при освобождении Сухиничей и района, на том месте, где был штаб 16-й армии, установлена мемориальная доска. </a:t>
            </a:r>
          </a:p>
          <a:p>
            <a:r>
              <a:rPr lang="ru-RU" sz="2800" dirty="0">
                <a:latin typeface="Garamond" panose="02020404030301010803" pitchFamily="18" charset="0"/>
              </a:rPr>
              <a:t>В 1970 году улицу в центре Сухиничей назвали именем Рокоссовского. </a:t>
            </a:r>
          </a:p>
          <a:p>
            <a:endParaRPr lang="ru-RU" sz="2800" dirty="0">
              <a:latin typeface="Garamond" panose="02020404030301010803" pitchFamily="18" charset="0"/>
            </a:endParaRPr>
          </a:p>
          <a:p>
            <a:r>
              <a:rPr lang="ru-RU" sz="2800" dirty="0">
                <a:latin typeface="Garamond" panose="02020404030301010803" pitchFamily="18" charset="0"/>
              </a:rPr>
              <a:t>Маршалу присвоено звание Почетного гражданина города Сухиничи. Создан Музей боевой и трудовой славы, большая часть экспозиции которого посвящена жизни и деятельности Константина Константиновича.</a:t>
            </a:r>
          </a:p>
          <a:p>
            <a:endParaRPr lang="ru-RU" sz="2800" dirty="0">
              <a:latin typeface="Garamond" panose="02020404030301010803" pitchFamily="18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10E8994-D0D6-4094-BE6C-C52C9615C7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447228" y="-375001"/>
            <a:ext cx="9514257" cy="7608002"/>
          </a:xfrm>
          <a:prstGeom prst="rect">
            <a:avLst/>
          </a:prstGeom>
        </p:spPr>
      </p:pic>
      <p:sp>
        <p:nvSpPr>
          <p:cNvPr id="18" name="Полилиния: фигура 17">
            <a:extLst>
              <a:ext uri="{FF2B5EF4-FFF2-40B4-BE49-F238E27FC236}">
                <a16:creationId xmlns:a16="http://schemas.microsoft.com/office/drawing/2014/main" id="{56CA8534-F120-4AE0-B48D-2E7FFCC98F0B}"/>
              </a:ext>
            </a:extLst>
          </p:cNvPr>
          <p:cNvSpPr/>
          <p:nvPr/>
        </p:nvSpPr>
        <p:spPr>
          <a:xfrm>
            <a:off x="6945365" y="-412845"/>
            <a:ext cx="11580906" cy="7683689"/>
          </a:xfrm>
          <a:custGeom>
            <a:avLst/>
            <a:gdLst>
              <a:gd name="connsiteX0" fmla="*/ 1142 w 5163305"/>
              <a:gd name="connsiteY0" fmla="*/ 204536 h 7291136"/>
              <a:gd name="connsiteX1" fmla="*/ 25205 w 5163305"/>
              <a:gd name="connsiteY1" fmla="*/ 481263 h 7291136"/>
              <a:gd name="connsiteX2" fmla="*/ 37237 w 5163305"/>
              <a:gd name="connsiteY2" fmla="*/ 517357 h 7291136"/>
              <a:gd name="connsiteX3" fmla="*/ 61300 w 5163305"/>
              <a:gd name="connsiteY3" fmla="*/ 541421 h 7291136"/>
              <a:gd name="connsiteX4" fmla="*/ 97395 w 5163305"/>
              <a:gd name="connsiteY4" fmla="*/ 661736 h 7291136"/>
              <a:gd name="connsiteX5" fmla="*/ 109426 w 5163305"/>
              <a:gd name="connsiteY5" fmla="*/ 697831 h 7291136"/>
              <a:gd name="connsiteX6" fmla="*/ 133489 w 5163305"/>
              <a:gd name="connsiteY6" fmla="*/ 986589 h 7291136"/>
              <a:gd name="connsiteX7" fmla="*/ 157552 w 5163305"/>
              <a:gd name="connsiteY7" fmla="*/ 1130968 h 7291136"/>
              <a:gd name="connsiteX8" fmla="*/ 181616 w 5163305"/>
              <a:gd name="connsiteY8" fmla="*/ 1203157 h 7291136"/>
              <a:gd name="connsiteX9" fmla="*/ 217710 w 5163305"/>
              <a:gd name="connsiteY9" fmla="*/ 1311442 h 7291136"/>
              <a:gd name="connsiteX10" fmla="*/ 229742 w 5163305"/>
              <a:gd name="connsiteY10" fmla="*/ 1347536 h 7291136"/>
              <a:gd name="connsiteX11" fmla="*/ 241773 w 5163305"/>
              <a:gd name="connsiteY11" fmla="*/ 1383631 h 7291136"/>
              <a:gd name="connsiteX12" fmla="*/ 253805 w 5163305"/>
              <a:gd name="connsiteY12" fmla="*/ 1467852 h 7291136"/>
              <a:gd name="connsiteX13" fmla="*/ 265837 w 5163305"/>
              <a:gd name="connsiteY13" fmla="*/ 1503947 h 7291136"/>
              <a:gd name="connsiteX14" fmla="*/ 277868 w 5163305"/>
              <a:gd name="connsiteY14" fmla="*/ 1552073 h 7291136"/>
              <a:gd name="connsiteX15" fmla="*/ 301931 w 5163305"/>
              <a:gd name="connsiteY15" fmla="*/ 1744579 h 7291136"/>
              <a:gd name="connsiteX16" fmla="*/ 313963 w 5163305"/>
              <a:gd name="connsiteY16" fmla="*/ 1804736 h 7291136"/>
              <a:gd name="connsiteX17" fmla="*/ 338026 w 5163305"/>
              <a:gd name="connsiteY17" fmla="*/ 2009273 h 7291136"/>
              <a:gd name="connsiteX18" fmla="*/ 350058 w 5163305"/>
              <a:gd name="connsiteY18" fmla="*/ 2045368 h 7291136"/>
              <a:gd name="connsiteX19" fmla="*/ 350058 w 5163305"/>
              <a:gd name="connsiteY19" fmla="*/ 2273968 h 7291136"/>
              <a:gd name="connsiteX20" fmla="*/ 325995 w 5163305"/>
              <a:gd name="connsiteY20" fmla="*/ 2346157 h 7291136"/>
              <a:gd name="connsiteX21" fmla="*/ 313963 w 5163305"/>
              <a:gd name="connsiteY21" fmla="*/ 2683042 h 7291136"/>
              <a:gd name="connsiteX22" fmla="*/ 289900 w 5163305"/>
              <a:gd name="connsiteY22" fmla="*/ 2755231 h 7291136"/>
              <a:gd name="connsiteX23" fmla="*/ 277868 w 5163305"/>
              <a:gd name="connsiteY23" fmla="*/ 2803357 h 7291136"/>
              <a:gd name="connsiteX24" fmla="*/ 289900 w 5163305"/>
              <a:gd name="connsiteY24" fmla="*/ 3019926 h 7291136"/>
              <a:gd name="connsiteX25" fmla="*/ 301931 w 5163305"/>
              <a:gd name="connsiteY25" fmla="*/ 3080084 h 7291136"/>
              <a:gd name="connsiteX26" fmla="*/ 313963 w 5163305"/>
              <a:gd name="connsiteY26" fmla="*/ 3152273 h 7291136"/>
              <a:gd name="connsiteX27" fmla="*/ 325995 w 5163305"/>
              <a:gd name="connsiteY27" fmla="*/ 3236494 h 7291136"/>
              <a:gd name="connsiteX28" fmla="*/ 350058 w 5163305"/>
              <a:gd name="connsiteY28" fmla="*/ 3308684 h 7291136"/>
              <a:gd name="connsiteX29" fmla="*/ 362089 w 5163305"/>
              <a:gd name="connsiteY29" fmla="*/ 3356810 h 7291136"/>
              <a:gd name="connsiteX30" fmla="*/ 374121 w 5163305"/>
              <a:gd name="connsiteY30" fmla="*/ 3609473 h 7291136"/>
              <a:gd name="connsiteX31" fmla="*/ 386152 w 5163305"/>
              <a:gd name="connsiteY31" fmla="*/ 3681663 h 7291136"/>
              <a:gd name="connsiteX32" fmla="*/ 374121 w 5163305"/>
              <a:gd name="connsiteY32" fmla="*/ 4078705 h 7291136"/>
              <a:gd name="connsiteX33" fmla="*/ 362089 w 5163305"/>
              <a:gd name="connsiteY33" fmla="*/ 4114800 h 7291136"/>
              <a:gd name="connsiteX34" fmla="*/ 338026 w 5163305"/>
              <a:gd name="connsiteY34" fmla="*/ 4150894 h 7291136"/>
              <a:gd name="connsiteX35" fmla="*/ 301931 w 5163305"/>
              <a:gd name="connsiteY35" fmla="*/ 4211052 h 7291136"/>
              <a:gd name="connsiteX36" fmla="*/ 289900 w 5163305"/>
              <a:gd name="connsiteY36" fmla="*/ 4247147 h 7291136"/>
              <a:gd name="connsiteX37" fmla="*/ 265837 w 5163305"/>
              <a:gd name="connsiteY37" fmla="*/ 4343400 h 7291136"/>
              <a:gd name="connsiteX38" fmla="*/ 253805 w 5163305"/>
              <a:gd name="connsiteY38" fmla="*/ 4403557 h 7291136"/>
              <a:gd name="connsiteX39" fmla="*/ 229742 w 5163305"/>
              <a:gd name="connsiteY39" fmla="*/ 4475747 h 7291136"/>
              <a:gd name="connsiteX40" fmla="*/ 217710 w 5163305"/>
              <a:gd name="connsiteY40" fmla="*/ 4572000 h 7291136"/>
              <a:gd name="connsiteX41" fmla="*/ 205679 w 5163305"/>
              <a:gd name="connsiteY41" fmla="*/ 4608094 h 7291136"/>
              <a:gd name="connsiteX42" fmla="*/ 193647 w 5163305"/>
              <a:gd name="connsiteY42" fmla="*/ 4668252 h 7291136"/>
              <a:gd name="connsiteX43" fmla="*/ 169584 w 5163305"/>
              <a:gd name="connsiteY43" fmla="*/ 4800600 h 7291136"/>
              <a:gd name="connsiteX44" fmla="*/ 157552 w 5163305"/>
              <a:gd name="connsiteY44" fmla="*/ 5185610 h 7291136"/>
              <a:gd name="connsiteX45" fmla="*/ 145521 w 5163305"/>
              <a:gd name="connsiteY45" fmla="*/ 5221705 h 7291136"/>
              <a:gd name="connsiteX46" fmla="*/ 121458 w 5163305"/>
              <a:gd name="connsiteY46" fmla="*/ 5582652 h 7291136"/>
              <a:gd name="connsiteX47" fmla="*/ 145521 w 5163305"/>
              <a:gd name="connsiteY47" fmla="*/ 5715000 h 7291136"/>
              <a:gd name="connsiteX48" fmla="*/ 169584 w 5163305"/>
              <a:gd name="connsiteY48" fmla="*/ 5751094 h 7291136"/>
              <a:gd name="connsiteX49" fmla="*/ 181616 w 5163305"/>
              <a:gd name="connsiteY49" fmla="*/ 5799221 h 7291136"/>
              <a:gd name="connsiteX50" fmla="*/ 229742 w 5163305"/>
              <a:gd name="connsiteY50" fmla="*/ 5883442 h 7291136"/>
              <a:gd name="connsiteX51" fmla="*/ 241773 w 5163305"/>
              <a:gd name="connsiteY51" fmla="*/ 6100010 h 7291136"/>
              <a:gd name="connsiteX52" fmla="*/ 253805 w 5163305"/>
              <a:gd name="connsiteY52" fmla="*/ 6184231 h 7291136"/>
              <a:gd name="connsiteX53" fmla="*/ 289900 w 5163305"/>
              <a:gd name="connsiteY53" fmla="*/ 6545179 h 7291136"/>
              <a:gd name="connsiteX54" fmla="*/ 313963 w 5163305"/>
              <a:gd name="connsiteY54" fmla="*/ 6605336 h 7291136"/>
              <a:gd name="connsiteX55" fmla="*/ 325995 w 5163305"/>
              <a:gd name="connsiteY55" fmla="*/ 6701589 h 7291136"/>
              <a:gd name="connsiteX56" fmla="*/ 350058 w 5163305"/>
              <a:gd name="connsiteY56" fmla="*/ 6882063 h 7291136"/>
              <a:gd name="connsiteX57" fmla="*/ 362089 w 5163305"/>
              <a:gd name="connsiteY57" fmla="*/ 6966284 h 7291136"/>
              <a:gd name="connsiteX58" fmla="*/ 374121 w 5163305"/>
              <a:gd name="connsiteY58" fmla="*/ 7074568 h 7291136"/>
              <a:gd name="connsiteX59" fmla="*/ 386152 w 5163305"/>
              <a:gd name="connsiteY59" fmla="*/ 7122694 h 7291136"/>
              <a:gd name="connsiteX60" fmla="*/ 398184 w 5163305"/>
              <a:gd name="connsiteY60" fmla="*/ 7182852 h 7291136"/>
              <a:gd name="connsiteX61" fmla="*/ 446310 w 5163305"/>
              <a:gd name="connsiteY61" fmla="*/ 7194884 h 7291136"/>
              <a:gd name="connsiteX62" fmla="*/ 843352 w 5163305"/>
              <a:gd name="connsiteY62" fmla="*/ 7206915 h 7291136"/>
              <a:gd name="connsiteX63" fmla="*/ 891479 w 5163305"/>
              <a:gd name="connsiteY63" fmla="*/ 7218947 h 7291136"/>
              <a:gd name="connsiteX64" fmla="*/ 975700 w 5163305"/>
              <a:gd name="connsiteY64" fmla="*/ 7230979 h 7291136"/>
              <a:gd name="connsiteX65" fmla="*/ 1047889 w 5163305"/>
              <a:gd name="connsiteY65" fmla="*/ 7255042 h 7291136"/>
              <a:gd name="connsiteX66" fmla="*/ 1228363 w 5163305"/>
              <a:gd name="connsiteY66" fmla="*/ 7291136 h 7291136"/>
              <a:gd name="connsiteX67" fmla="*/ 3863279 w 5163305"/>
              <a:gd name="connsiteY67" fmla="*/ 7279105 h 7291136"/>
              <a:gd name="connsiteX68" fmla="*/ 3947500 w 5163305"/>
              <a:gd name="connsiteY68" fmla="*/ 7255042 h 7291136"/>
              <a:gd name="connsiteX69" fmla="*/ 4127973 w 5163305"/>
              <a:gd name="connsiteY69" fmla="*/ 7218947 h 7291136"/>
              <a:gd name="connsiteX70" fmla="*/ 4284384 w 5163305"/>
              <a:gd name="connsiteY70" fmla="*/ 7182852 h 7291136"/>
              <a:gd name="connsiteX71" fmla="*/ 5006279 w 5163305"/>
              <a:gd name="connsiteY71" fmla="*/ 7158789 h 7291136"/>
              <a:gd name="connsiteX72" fmla="*/ 5102531 w 5163305"/>
              <a:gd name="connsiteY72" fmla="*/ 7134726 h 7291136"/>
              <a:gd name="connsiteX73" fmla="*/ 5126595 w 5163305"/>
              <a:gd name="connsiteY73" fmla="*/ 7110663 h 7291136"/>
              <a:gd name="connsiteX74" fmla="*/ 5138626 w 5163305"/>
              <a:gd name="connsiteY74" fmla="*/ 7074568 h 7291136"/>
              <a:gd name="connsiteX75" fmla="*/ 5162689 w 5163305"/>
              <a:gd name="connsiteY75" fmla="*/ 7038473 h 7291136"/>
              <a:gd name="connsiteX76" fmla="*/ 5150658 w 5163305"/>
              <a:gd name="connsiteY76" fmla="*/ 6870031 h 7291136"/>
              <a:gd name="connsiteX77" fmla="*/ 5114563 w 5163305"/>
              <a:gd name="connsiteY77" fmla="*/ 6629400 h 7291136"/>
              <a:gd name="connsiteX78" fmla="*/ 5126595 w 5163305"/>
              <a:gd name="connsiteY78" fmla="*/ 6100010 h 7291136"/>
              <a:gd name="connsiteX79" fmla="*/ 5138626 w 5163305"/>
              <a:gd name="connsiteY79" fmla="*/ 6015789 h 7291136"/>
              <a:gd name="connsiteX80" fmla="*/ 5162689 w 5163305"/>
              <a:gd name="connsiteY80" fmla="*/ 5739063 h 7291136"/>
              <a:gd name="connsiteX81" fmla="*/ 5138626 w 5163305"/>
              <a:gd name="connsiteY81" fmla="*/ 5498431 h 7291136"/>
              <a:gd name="connsiteX82" fmla="*/ 5102531 w 5163305"/>
              <a:gd name="connsiteY82" fmla="*/ 5438273 h 7291136"/>
              <a:gd name="connsiteX83" fmla="*/ 5066437 w 5163305"/>
              <a:gd name="connsiteY83" fmla="*/ 5426242 h 7291136"/>
              <a:gd name="connsiteX84" fmla="*/ 5018310 w 5163305"/>
              <a:gd name="connsiteY84" fmla="*/ 5329989 h 7291136"/>
              <a:gd name="connsiteX85" fmla="*/ 5018310 w 5163305"/>
              <a:gd name="connsiteY85" fmla="*/ 5329989 h 7291136"/>
              <a:gd name="connsiteX86" fmla="*/ 4994247 w 5163305"/>
              <a:gd name="connsiteY86" fmla="*/ 5293894 h 7291136"/>
              <a:gd name="connsiteX87" fmla="*/ 4970184 w 5163305"/>
              <a:gd name="connsiteY87" fmla="*/ 5161547 h 7291136"/>
              <a:gd name="connsiteX88" fmla="*/ 4946121 w 5163305"/>
              <a:gd name="connsiteY88" fmla="*/ 5065294 h 7291136"/>
              <a:gd name="connsiteX89" fmla="*/ 4934089 w 5163305"/>
              <a:gd name="connsiteY89" fmla="*/ 4776536 h 7291136"/>
              <a:gd name="connsiteX90" fmla="*/ 4922058 w 5163305"/>
              <a:gd name="connsiteY90" fmla="*/ 4728410 h 7291136"/>
              <a:gd name="connsiteX91" fmla="*/ 4910026 w 5163305"/>
              <a:gd name="connsiteY91" fmla="*/ 4668252 h 7291136"/>
              <a:gd name="connsiteX92" fmla="*/ 4897995 w 5163305"/>
              <a:gd name="connsiteY92" fmla="*/ 4620126 h 7291136"/>
              <a:gd name="connsiteX93" fmla="*/ 4885963 w 5163305"/>
              <a:gd name="connsiteY93" fmla="*/ 4559968 h 7291136"/>
              <a:gd name="connsiteX94" fmla="*/ 4861900 w 5163305"/>
              <a:gd name="connsiteY94" fmla="*/ 4487779 h 7291136"/>
              <a:gd name="connsiteX95" fmla="*/ 4849868 w 5163305"/>
              <a:gd name="connsiteY95" fmla="*/ 4403557 h 7291136"/>
              <a:gd name="connsiteX96" fmla="*/ 4825805 w 5163305"/>
              <a:gd name="connsiteY96" fmla="*/ 4319336 h 7291136"/>
              <a:gd name="connsiteX97" fmla="*/ 4861900 w 5163305"/>
              <a:gd name="connsiteY97" fmla="*/ 2490536 h 7291136"/>
              <a:gd name="connsiteX98" fmla="*/ 4873931 w 5163305"/>
              <a:gd name="connsiteY98" fmla="*/ 2454442 h 7291136"/>
              <a:gd name="connsiteX99" fmla="*/ 4897995 w 5163305"/>
              <a:gd name="connsiteY99" fmla="*/ 2273968 h 7291136"/>
              <a:gd name="connsiteX100" fmla="*/ 4910026 w 5163305"/>
              <a:gd name="connsiteY100" fmla="*/ 2225842 h 7291136"/>
              <a:gd name="connsiteX101" fmla="*/ 4934089 w 5163305"/>
              <a:gd name="connsiteY101" fmla="*/ 1708484 h 7291136"/>
              <a:gd name="connsiteX102" fmla="*/ 4922058 w 5163305"/>
              <a:gd name="connsiteY102" fmla="*/ 818147 h 7291136"/>
              <a:gd name="connsiteX103" fmla="*/ 4897995 w 5163305"/>
              <a:gd name="connsiteY103" fmla="*/ 782052 h 7291136"/>
              <a:gd name="connsiteX104" fmla="*/ 4873931 w 5163305"/>
              <a:gd name="connsiteY104" fmla="*/ 721894 h 7291136"/>
              <a:gd name="connsiteX105" fmla="*/ 4825805 w 5163305"/>
              <a:gd name="connsiteY105" fmla="*/ 613610 h 7291136"/>
              <a:gd name="connsiteX106" fmla="*/ 4813773 w 5163305"/>
              <a:gd name="connsiteY106" fmla="*/ 565484 h 7291136"/>
              <a:gd name="connsiteX107" fmla="*/ 4765647 w 5163305"/>
              <a:gd name="connsiteY107" fmla="*/ 481263 h 7291136"/>
              <a:gd name="connsiteX108" fmla="*/ 4729552 w 5163305"/>
              <a:gd name="connsiteY108" fmla="*/ 372979 h 7291136"/>
              <a:gd name="connsiteX109" fmla="*/ 4693458 w 5163305"/>
              <a:gd name="connsiteY109" fmla="*/ 348915 h 7291136"/>
              <a:gd name="connsiteX110" fmla="*/ 4657363 w 5163305"/>
              <a:gd name="connsiteY110" fmla="*/ 264694 h 7291136"/>
              <a:gd name="connsiteX111" fmla="*/ 4633300 w 5163305"/>
              <a:gd name="connsiteY111" fmla="*/ 192505 h 7291136"/>
              <a:gd name="connsiteX112" fmla="*/ 4621268 w 5163305"/>
              <a:gd name="connsiteY112" fmla="*/ 156410 h 7291136"/>
              <a:gd name="connsiteX113" fmla="*/ 4609237 w 5163305"/>
              <a:gd name="connsiteY113" fmla="*/ 72189 h 7291136"/>
              <a:gd name="connsiteX114" fmla="*/ 4585173 w 5163305"/>
              <a:gd name="connsiteY114" fmla="*/ 36094 h 7291136"/>
              <a:gd name="connsiteX115" fmla="*/ 4573142 w 5163305"/>
              <a:gd name="connsiteY115" fmla="*/ 0 h 7291136"/>
              <a:gd name="connsiteX116" fmla="*/ 4500952 w 5163305"/>
              <a:gd name="connsiteY116" fmla="*/ 12031 h 7291136"/>
              <a:gd name="connsiteX117" fmla="*/ 4392668 w 5163305"/>
              <a:gd name="connsiteY117" fmla="*/ 60157 h 7291136"/>
              <a:gd name="connsiteX118" fmla="*/ 4308447 w 5163305"/>
              <a:gd name="connsiteY118" fmla="*/ 84221 h 7291136"/>
              <a:gd name="connsiteX119" fmla="*/ 879447 w 5163305"/>
              <a:gd name="connsiteY119" fmla="*/ 72189 h 7291136"/>
              <a:gd name="connsiteX120" fmla="*/ 759131 w 5163305"/>
              <a:gd name="connsiteY120" fmla="*/ 60157 h 7291136"/>
              <a:gd name="connsiteX121" fmla="*/ 590689 w 5163305"/>
              <a:gd name="connsiteY121" fmla="*/ 36094 h 7291136"/>
              <a:gd name="connsiteX122" fmla="*/ 289900 w 5163305"/>
              <a:gd name="connsiteY122" fmla="*/ 48126 h 7291136"/>
              <a:gd name="connsiteX123" fmla="*/ 253805 w 5163305"/>
              <a:gd name="connsiteY123" fmla="*/ 72189 h 7291136"/>
              <a:gd name="connsiteX124" fmla="*/ 205679 w 5163305"/>
              <a:gd name="connsiteY124" fmla="*/ 96252 h 7291136"/>
              <a:gd name="connsiteX125" fmla="*/ 157552 w 5163305"/>
              <a:gd name="connsiteY125" fmla="*/ 108284 h 7291136"/>
              <a:gd name="connsiteX126" fmla="*/ 121458 w 5163305"/>
              <a:gd name="connsiteY126" fmla="*/ 120315 h 7291136"/>
              <a:gd name="connsiteX127" fmla="*/ 37237 w 5163305"/>
              <a:gd name="connsiteY127" fmla="*/ 156410 h 7291136"/>
              <a:gd name="connsiteX128" fmla="*/ 1142 w 5163305"/>
              <a:gd name="connsiteY128" fmla="*/ 204536 h 7291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</a:cxnLst>
            <a:rect l="l" t="t" r="r" b="b"/>
            <a:pathLst>
              <a:path w="5163305" h="7291136">
                <a:moveTo>
                  <a:pt x="1142" y="204536"/>
                </a:moveTo>
                <a:cubicBezTo>
                  <a:pt x="-863" y="258678"/>
                  <a:pt x="14592" y="389283"/>
                  <a:pt x="25205" y="481263"/>
                </a:cubicBezTo>
                <a:cubicBezTo>
                  <a:pt x="26659" y="493862"/>
                  <a:pt x="30712" y="506482"/>
                  <a:pt x="37237" y="517357"/>
                </a:cubicBezTo>
                <a:cubicBezTo>
                  <a:pt x="43073" y="527084"/>
                  <a:pt x="53279" y="533400"/>
                  <a:pt x="61300" y="541421"/>
                </a:cubicBezTo>
                <a:cubicBezTo>
                  <a:pt x="79484" y="614162"/>
                  <a:pt x="68099" y="573849"/>
                  <a:pt x="97395" y="661736"/>
                </a:cubicBezTo>
                <a:lnTo>
                  <a:pt x="109426" y="697831"/>
                </a:lnTo>
                <a:cubicBezTo>
                  <a:pt x="116370" y="788106"/>
                  <a:pt x="123912" y="895608"/>
                  <a:pt x="133489" y="986589"/>
                </a:cubicBezTo>
                <a:cubicBezTo>
                  <a:pt x="139943" y="1047907"/>
                  <a:pt x="141580" y="1077730"/>
                  <a:pt x="157552" y="1130968"/>
                </a:cubicBezTo>
                <a:cubicBezTo>
                  <a:pt x="164841" y="1155263"/>
                  <a:pt x="173595" y="1179094"/>
                  <a:pt x="181616" y="1203157"/>
                </a:cubicBezTo>
                <a:lnTo>
                  <a:pt x="217710" y="1311442"/>
                </a:lnTo>
                <a:lnTo>
                  <a:pt x="229742" y="1347536"/>
                </a:lnTo>
                <a:lnTo>
                  <a:pt x="241773" y="1383631"/>
                </a:lnTo>
                <a:cubicBezTo>
                  <a:pt x="245784" y="1411705"/>
                  <a:pt x="248243" y="1440044"/>
                  <a:pt x="253805" y="1467852"/>
                </a:cubicBezTo>
                <a:cubicBezTo>
                  <a:pt x="256292" y="1480288"/>
                  <a:pt x="262353" y="1491752"/>
                  <a:pt x="265837" y="1503947"/>
                </a:cubicBezTo>
                <a:cubicBezTo>
                  <a:pt x="270380" y="1519846"/>
                  <a:pt x="274910" y="1535804"/>
                  <a:pt x="277868" y="1552073"/>
                </a:cubicBezTo>
                <a:cubicBezTo>
                  <a:pt x="293661" y="1638936"/>
                  <a:pt x="288529" y="1650767"/>
                  <a:pt x="301931" y="1744579"/>
                </a:cubicBezTo>
                <a:cubicBezTo>
                  <a:pt x="304823" y="1764823"/>
                  <a:pt x="311071" y="1784492"/>
                  <a:pt x="313963" y="1804736"/>
                </a:cubicBezTo>
                <a:cubicBezTo>
                  <a:pt x="319409" y="1842860"/>
                  <a:pt x="330533" y="1968061"/>
                  <a:pt x="338026" y="2009273"/>
                </a:cubicBezTo>
                <a:cubicBezTo>
                  <a:pt x="340295" y="2021751"/>
                  <a:pt x="346047" y="2033336"/>
                  <a:pt x="350058" y="2045368"/>
                </a:cubicBezTo>
                <a:cubicBezTo>
                  <a:pt x="360824" y="2153037"/>
                  <a:pt x="370935" y="2169581"/>
                  <a:pt x="350058" y="2273968"/>
                </a:cubicBezTo>
                <a:cubicBezTo>
                  <a:pt x="345084" y="2298840"/>
                  <a:pt x="325995" y="2346157"/>
                  <a:pt x="325995" y="2346157"/>
                </a:cubicBezTo>
                <a:cubicBezTo>
                  <a:pt x="321984" y="2458452"/>
                  <a:pt x="323839" y="2571110"/>
                  <a:pt x="313963" y="2683042"/>
                </a:cubicBezTo>
                <a:cubicBezTo>
                  <a:pt x="311734" y="2708308"/>
                  <a:pt x="296052" y="2730624"/>
                  <a:pt x="289900" y="2755231"/>
                </a:cubicBezTo>
                <a:lnTo>
                  <a:pt x="277868" y="2803357"/>
                </a:lnTo>
                <a:cubicBezTo>
                  <a:pt x="281879" y="2875547"/>
                  <a:pt x="283637" y="2947897"/>
                  <a:pt x="289900" y="3019926"/>
                </a:cubicBezTo>
                <a:cubicBezTo>
                  <a:pt x="291672" y="3040299"/>
                  <a:pt x="298273" y="3059964"/>
                  <a:pt x="301931" y="3080084"/>
                </a:cubicBezTo>
                <a:cubicBezTo>
                  <a:pt x="306295" y="3104085"/>
                  <a:pt x="310253" y="3128162"/>
                  <a:pt x="313963" y="3152273"/>
                </a:cubicBezTo>
                <a:cubicBezTo>
                  <a:pt x="318275" y="3180302"/>
                  <a:pt x="319618" y="3208862"/>
                  <a:pt x="325995" y="3236494"/>
                </a:cubicBezTo>
                <a:cubicBezTo>
                  <a:pt x="331699" y="3261209"/>
                  <a:pt x="343906" y="3284076"/>
                  <a:pt x="350058" y="3308684"/>
                </a:cubicBezTo>
                <a:lnTo>
                  <a:pt x="362089" y="3356810"/>
                </a:lnTo>
                <a:cubicBezTo>
                  <a:pt x="366100" y="3441031"/>
                  <a:pt x="367892" y="3525387"/>
                  <a:pt x="374121" y="3609473"/>
                </a:cubicBezTo>
                <a:cubicBezTo>
                  <a:pt x="375923" y="3633802"/>
                  <a:pt x="386152" y="3657268"/>
                  <a:pt x="386152" y="3681663"/>
                </a:cubicBezTo>
                <a:cubicBezTo>
                  <a:pt x="386152" y="3814071"/>
                  <a:pt x="381466" y="3946501"/>
                  <a:pt x="374121" y="4078705"/>
                </a:cubicBezTo>
                <a:cubicBezTo>
                  <a:pt x="373418" y="4091368"/>
                  <a:pt x="367761" y="4103456"/>
                  <a:pt x="362089" y="4114800"/>
                </a:cubicBezTo>
                <a:cubicBezTo>
                  <a:pt x="355622" y="4127733"/>
                  <a:pt x="346047" y="4138863"/>
                  <a:pt x="338026" y="4150894"/>
                </a:cubicBezTo>
                <a:cubicBezTo>
                  <a:pt x="303944" y="4253145"/>
                  <a:pt x="351478" y="4128475"/>
                  <a:pt x="301931" y="4211052"/>
                </a:cubicBezTo>
                <a:cubicBezTo>
                  <a:pt x="295406" y="4221927"/>
                  <a:pt x="293237" y="4234911"/>
                  <a:pt x="289900" y="4247147"/>
                </a:cubicBezTo>
                <a:cubicBezTo>
                  <a:pt x="281198" y="4279053"/>
                  <a:pt x="272323" y="4310971"/>
                  <a:pt x="265837" y="4343400"/>
                </a:cubicBezTo>
                <a:cubicBezTo>
                  <a:pt x="261826" y="4363452"/>
                  <a:pt x="259186" y="4383828"/>
                  <a:pt x="253805" y="4403557"/>
                </a:cubicBezTo>
                <a:cubicBezTo>
                  <a:pt x="247131" y="4428028"/>
                  <a:pt x="229742" y="4475747"/>
                  <a:pt x="229742" y="4475747"/>
                </a:cubicBezTo>
                <a:cubicBezTo>
                  <a:pt x="225731" y="4507831"/>
                  <a:pt x="223494" y="4540188"/>
                  <a:pt x="217710" y="4572000"/>
                </a:cubicBezTo>
                <a:cubicBezTo>
                  <a:pt x="215441" y="4584478"/>
                  <a:pt x="208755" y="4595791"/>
                  <a:pt x="205679" y="4608094"/>
                </a:cubicBezTo>
                <a:cubicBezTo>
                  <a:pt x="200719" y="4627933"/>
                  <a:pt x="198083" y="4648289"/>
                  <a:pt x="193647" y="4668252"/>
                </a:cubicBezTo>
                <a:cubicBezTo>
                  <a:pt x="170958" y="4770356"/>
                  <a:pt x="190439" y="4654623"/>
                  <a:pt x="169584" y="4800600"/>
                </a:cubicBezTo>
                <a:cubicBezTo>
                  <a:pt x="165573" y="4928937"/>
                  <a:pt x="164877" y="5057420"/>
                  <a:pt x="157552" y="5185610"/>
                </a:cubicBezTo>
                <a:cubicBezTo>
                  <a:pt x="156828" y="5198272"/>
                  <a:pt x="146365" y="5209051"/>
                  <a:pt x="145521" y="5221705"/>
                </a:cubicBezTo>
                <a:cubicBezTo>
                  <a:pt x="120519" y="5596734"/>
                  <a:pt x="169216" y="5439369"/>
                  <a:pt x="121458" y="5582652"/>
                </a:cubicBezTo>
                <a:cubicBezTo>
                  <a:pt x="125606" y="5615836"/>
                  <a:pt x="126973" y="5677904"/>
                  <a:pt x="145521" y="5715000"/>
                </a:cubicBezTo>
                <a:cubicBezTo>
                  <a:pt x="151988" y="5727933"/>
                  <a:pt x="161563" y="5739063"/>
                  <a:pt x="169584" y="5751094"/>
                </a:cubicBezTo>
                <a:cubicBezTo>
                  <a:pt x="173595" y="5767136"/>
                  <a:pt x="175810" y="5783738"/>
                  <a:pt x="181616" y="5799221"/>
                </a:cubicBezTo>
                <a:cubicBezTo>
                  <a:pt x="194700" y="5834112"/>
                  <a:pt x="209796" y="5853522"/>
                  <a:pt x="229742" y="5883442"/>
                </a:cubicBezTo>
                <a:cubicBezTo>
                  <a:pt x="233752" y="5955631"/>
                  <a:pt x="236007" y="6027940"/>
                  <a:pt x="241773" y="6100010"/>
                </a:cubicBezTo>
                <a:cubicBezTo>
                  <a:pt x="244034" y="6128278"/>
                  <a:pt x="251348" y="6155979"/>
                  <a:pt x="253805" y="6184231"/>
                </a:cubicBezTo>
                <a:cubicBezTo>
                  <a:pt x="258367" y="6236691"/>
                  <a:pt x="266456" y="6486569"/>
                  <a:pt x="289900" y="6545179"/>
                </a:cubicBezTo>
                <a:lnTo>
                  <a:pt x="313963" y="6605336"/>
                </a:lnTo>
                <a:cubicBezTo>
                  <a:pt x="317974" y="6637420"/>
                  <a:pt x="322778" y="6669415"/>
                  <a:pt x="325995" y="6701589"/>
                </a:cubicBezTo>
                <a:cubicBezTo>
                  <a:pt x="342818" y="6869824"/>
                  <a:pt x="321772" y="6797207"/>
                  <a:pt x="350058" y="6882063"/>
                </a:cubicBezTo>
                <a:cubicBezTo>
                  <a:pt x="354068" y="6910137"/>
                  <a:pt x="358572" y="6938144"/>
                  <a:pt x="362089" y="6966284"/>
                </a:cubicBezTo>
                <a:cubicBezTo>
                  <a:pt x="366594" y="7002320"/>
                  <a:pt x="368599" y="7038673"/>
                  <a:pt x="374121" y="7074568"/>
                </a:cubicBezTo>
                <a:cubicBezTo>
                  <a:pt x="376635" y="7090911"/>
                  <a:pt x="382565" y="7106552"/>
                  <a:pt x="386152" y="7122694"/>
                </a:cubicBezTo>
                <a:cubicBezTo>
                  <a:pt x="390588" y="7142657"/>
                  <a:pt x="385092" y="7167142"/>
                  <a:pt x="398184" y="7182852"/>
                </a:cubicBezTo>
                <a:cubicBezTo>
                  <a:pt x="408770" y="7195555"/>
                  <a:pt x="429798" y="7193991"/>
                  <a:pt x="446310" y="7194884"/>
                </a:cubicBezTo>
                <a:cubicBezTo>
                  <a:pt x="578525" y="7202031"/>
                  <a:pt x="711005" y="7202905"/>
                  <a:pt x="843352" y="7206915"/>
                </a:cubicBezTo>
                <a:cubicBezTo>
                  <a:pt x="859394" y="7210926"/>
                  <a:pt x="875210" y="7215989"/>
                  <a:pt x="891479" y="7218947"/>
                </a:cubicBezTo>
                <a:cubicBezTo>
                  <a:pt x="919380" y="7224020"/>
                  <a:pt x="948068" y="7224602"/>
                  <a:pt x="975700" y="7230979"/>
                </a:cubicBezTo>
                <a:cubicBezTo>
                  <a:pt x="1000415" y="7236683"/>
                  <a:pt x="1023282" y="7248890"/>
                  <a:pt x="1047889" y="7255042"/>
                </a:cubicBezTo>
                <a:cubicBezTo>
                  <a:pt x="1171654" y="7285983"/>
                  <a:pt x="1111403" y="7274428"/>
                  <a:pt x="1228363" y="7291136"/>
                </a:cubicBezTo>
                <a:lnTo>
                  <a:pt x="3863279" y="7279105"/>
                </a:lnTo>
                <a:cubicBezTo>
                  <a:pt x="3890576" y="7278860"/>
                  <a:pt x="3921129" y="7260902"/>
                  <a:pt x="3947500" y="7255042"/>
                </a:cubicBezTo>
                <a:cubicBezTo>
                  <a:pt x="4007388" y="7241734"/>
                  <a:pt x="4069772" y="7238347"/>
                  <a:pt x="4127973" y="7218947"/>
                </a:cubicBezTo>
                <a:cubicBezTo>
                  <a:pt x="4210945" y="7191290"/>
                  <a:pt x="4193078" y="7192463"/>
                  <a:pt x="4284384" y="7182852"/>
                </a:cubicBezTo>
                <a:cubicBezTo>
                  <a:pt x="4533290" y="7156652"/>
                  <a:pt x="4728770" y="7164571"/>
                  <a:pt x="5006279" y="7158789"/>
                </a:cubicBezTo>
                <a:cubicBezTo>
                  <a:pt x="5019214" y="7156202"/>
                  <a:pt x="5084034" y="7145824"/>
                  <a:pt x="5102531" y="7134726"/>
                </a:cubicBezTo>
                <a:cubicBezTo>
                  <a:pt x="5112258" y="7128890"/>
                  <a:pt x="5118574" y="7118684"/>
                  <a:pt x="5126595" y="7110663"/>
                </a:cubicBezTo>
                <a:cubicBezTo>
                  <a:pt x="5130605" y="7098631"/>
                  <a:pt x="5132954" y="7085912"/>
                  <a:pt x="5138626" y="7074568"/>
                </a:cubicBezTo>
                <a:cubicBezTo>
                  <a:pt x="5145093" y="7061634"/>
                  <a:pt x="5161840" y="7052908"/>
                  <a:pt x="5162689" y="7038473"/>
                </a:cubicBezTo>
                <a:cubicBezTo>
                  <a:pt x="5165995" y="6982280"/>
                  <a:pt x="5155147" y="6926142"/>
                  <a:pt x="5150658" y="6870031"/>
                </a:cubicBezTo>
                <a:cubicBezTo>
                  <a:pt x="5138163" y="6713841"/>
                  <a:pt x="5145828" y="6770092"/>
                  <a:pt x="5114563" y="6629400"/>
                </a:cubicBezTo>
                <a:cubicBezTo>
                  <a:pt x="5118574" y="6452937"/>
                  <a:pt x="5119678" y="6276383"/>
                  <a:pt x="5126595" y="6100010"/>
                </a:cubicBezTo>
                <a:cubicBezTo>
                  <a:pt x="5127706" y="6071673"/>
                  <a:pt x="5135313" y="6043953"/>
                  <a:pt x="5138626" y="6015789"/>
                </a:cubicBezTo>
                <a:cubicBezTo>
                  <a:pt x="5150118" y="5918103"/>
                  <a:pt x="5155018" y="5838797"/>
                  <a:pt x="5162689" y="5739063"/>
                </a:cubicBezTo>
                <a:cubicBezTo>
                  <a:pt x="5153921" y="5598773"/>
                  <a:pt x="5165148" y="5591257"/>
                  <a:pt x="5138626" y="5498431"/>
                </a:cubicBezTo>
                <a:cubicBezTo>
                  <a:pt x="5130793" y="5471017"/>
                  <a:pt x="5128599" y="5453914"/>
                  <a:pt x="5102531" y="5438273"/>
                </a:cubicBezTo>
                <a:cubicBezTo>
                  <a:pt x="5091656" y="5431748"/>
                  <a:pt x="5078468" y="5430252"/>
                  <a:pt x="5066437" y="5426242"/>
                </a:cubicBezTo>
                <a:cubicBezTo>
                  <a:pt x="5024437" y="5384244"/>
                  <a:pt x="5045960" y="5412941"/>
                  <a:pt x="5018310" y="5329989"/>
                </a:cubicBezTo>
                <a:lnTo>
                  <a:pt x="5018310" y="5329989"/>
                </a:lnTo>
                <a:lnTo>
                  <a:pt x="4994247" y="5293894"/>
                </a:lnTo>
                <a:cubicBezTo>
                  <a:pt x="4986875" y="5249662"/>
                  <a:pt x="4980276" y="5205281"/>
                  <a:pt x="4970184" y="5161547"/>
                </a:cubicBezTo>
                <a:cubicBezTo>
                  <a:pt x="4962747" y="5129322"/>
                  <a:pt x="4954142" y="5097378"/>
                  <a:pt x="4946121" y="5065294"/>
                </a:cubicBezTo>
                <a:cubicBezTo>
                  <a:pt x="4942110" y="4969041"/>
                  <a:pt x="4940953" y="4872627"/>
                  <a:pt x="4934089" y="4776536"/>
                </a:cubicBezTo>
                <a:cubicBezTo>
                  <a:pt x="4932911" y="4760042"/>
                  <a:pt x="4925645" y="4744552"/>
                  <a:pt x="4922058" y="4728410"/>
                </a:cubicBezTo>
                <a:cubicBezTo>
                  <a:pt x="4917622" y="4708447"/>
                  <a:pt x="4914462" y="4688215"/>
                  <a:pt x="4910026" y="4668252"/>
                </a:cubicBezTo>
                <a:cubicBezTo>
                  <a:pt x="4906439" y="4652110"/>
                  <a:pt x="4901582" y="4636268"/>
                  <a:pt x="4897995" y="4620126"/>
                </a:cubicBezTo>
                <a:cubicBezTo>
                  <a:pt x="4893559" y="4600163"/>
                  <a:pt x="4891344" y="4579697"/>
                  <a:pt x="4885963" y="4559968"/>
                </a:cubicBezTo>
                <a:cubicBezTo>
                  <a:pt x="4879289" y="4535497"/>
                  <a:pt x="4869921" y="4511842"/>
                  <a:pt x="4861900" y="4487779"/>
                </a:cubicBezTo>
                <a:cubicBezTo>
                  <a:pt x="4857889" y="4459705"/>
                  <a:pt x="4855810" y="4431287"/>
                  <a:pt x="4849868" y="4403557"/>
                </a:cubicBezTo>
                <a:cubicBezTo>
                  <a:pt x="4843750" y="4375008"/>
                  <a:pt x="4825998" y="4348532"/>
                  <a:pt x="4825805" y="4319336"/>
                </a:cubicBezTo>
                <a:cubicBezTo>
                  <a:pt x="4820857" y="3572170"/>
                  <a:pt x="4698752" y="3088755"/>
                  <a:pt x="4861900" y="2490536"/>
                </a:cubicBezTo>
                <a:cubicBezTo>
                  <a:pt x="4865237" y="2478301"/>
                  <a:pt x="4869921" y="2466473"/>
                  <a:pt x="4873931" y="2454442"/>
                </a:cubicBezTo>
                <a:cubicBezTo>
                  <a:pt x="4881958" y="2382200"/>
                  <a:pt x="4884492" y="2341482"/>
                  <a:pt x="4897995" y="2273968"/>
                </a:cubicBezTo>
                <a:cubicBezTo>
                  <a:pt x="4901238" y="2257753"/>
                  <a:pt x="4906016" y="2241884"/>
                  <a:pt x="4910026" y="2225842"/>
                </a:cubicBezTo>
                <a:cubicBezTo>
                  <a:pt x="4915076" y="2129895"/>
                  <a:pt x="4934089" y="1784549"/>
                  <a:pt x="4934089" y="1708484"/>
                </a:cubicBezTo>
                <a:cubicBezTo>
                  <a:pt x="4934089" y="1411678"/>
                  <a:pt x="4933613" y="1114728"/>
                  <a:pt x="4922058" y="818147"/>
                </a:cubicBezTo>
                <a:cubicBezTo>
                  <a:pt x="4921495" y="803698"/>
                  <a:pt x="4904462" y="794986"/>
                  <a:pt x="4897995" y="782052"/>
                </a:cubicBezTo>
                <a:cubicBezTo>
                  <a:pt x="4888336" y="762735"/>
                  <a:pt x="4882703" y="741630"/>
                  <a:pt x="4873931" y="721894"/>
                </a:cubicBezTo>
                <a:cubicBezTo>
                  <a:pt x="4845979" y="659002"/>
                  <a:pt x="4849582" y="684940"/>
                  <a:pt x="4825805" y="613610"/>
                </a:cubicBezTo>
                <a:cubicBezTo>
                  <a:pt x="4820576" y="597923"/>
                  <a:pt x="4819579" y="580967"/>
                  <a:pt x="4813773" y="565484"/>
                </a:cubicBezTo>
                <a:cubicBezTo>
                  <a:pt x="4800687" y="530589"/>
                  <a:pt x="4785596" y="511186"/>
                  <a:pt x="4765647" y="481263"/>
                </a:cubicBezTo>
                <a:cubicBezTo>
                  <a:pt x="4758161" y="451316"/>
                  <a:pt x="4746981" y="397379"/>
                  <a:pt x="4729552" y="372979"/>
                </a:cubicBezTo>
                <a:cubicBezTo>
                  <a:pt x="4721147" y="361212"/>
                  <a:pt x="4705489" y="356936"/>
                  <a:pt x="4693458" y="348915"/>
                </a:cubicBezTo>
                <a:cubicBezTo>
                  <a:pt x="4654722" y="232713"/>
                  <a:pt x="4716842" y="413393"/>
                  <a:pt x="4657363" y="264694"/>
                </a:cubicBezTo>
                <a:cubicBezTo>
                  <a:pt x="4647943" y="241144"/>
                  <a:pt x="4641321" y="216568"/>
                  <a:pt x="4633300" y="192505"/>
                </a:cubicBezTo>
                <a:lnTo>
                  <a:pt x="4621268" y="156410"/>
                </a:lnTo>
                <a:cubicBezTo>
                  <a:pt x="4617258" y="128336"/>
                  <a:pt x="4617386" y="99352"/>
                  <a:pt x="4609237" y="72189"/>
                </a:cubicBezTo>
                <a:cubicBezTo>
                  <a:pt x="4605082" y="58338"/>
                  <a:pt x="4591640" y="49028"/>
                  <a:pt x="4585173" y="36094"/>
                </a:cubicBezTo>
                <a:cubicBezTo>
                  <a:pt x="4579501" y="24751"/>
                  <a:pt x="4577152" y="12031"/>
                  <a:pt x="4573142" y="0"/>
                </a:cubicBezTo>
                <a:cubicBezTo>
                  <a:pt x="4549079" y="4010"/>
                  <a:pt x="4524488" y="5612"/>
                  <a:pt x="4500952" y="12031"/>
                </a:cubicBezTo>
                <a:cubicBezTo>
                  <a:pt x="4449656" y="26020"/>
                  <a:pt x="4438923" y="40333"/>
                  <a:pt x="4392668" y="60157"/>
                </a:cubicBezTo>
                <a:cubicBezTo>
                  <a:pt x="4368502" y="70514"/>
                  <a:pt x="4332871" y="78115"/>
                  <a:pt x="4308447" y="84221"/>
                </a:cubicBezTo>
                <a:lnTo>
                  <a:pt x="879447" y="72189"/>
                </a:lnTo>
                <a:cubicBezTo>
                  <a:pt x="839143" y="71916"/>
                  <a:pt x="799215" y="64376"/>
                  <a:pt x="759131" y="60157"/>
                </a:cubicBezTo>
                <a:cubicBezTo>
                  <a:pt x="638454" y="47454"/>
                  <a:pt x="681992" y="54355"/>
                  <a:pt x="590689" y="36094"/>
                </a:cubicBezTo>
                <a:cubicBezTo>
                  <a:pt x="490426" y="40105"/>
                  <a:pt x="389672" y="37436"/>
                  <a:pt x="289900" y="48126"/>
                </a:cubicBezTo>
                <a:cubicBezTo>
                  <a:pt x="275522" y="49667"/>
                  <a:pt x="266360" y="65015"/>
                  <a:pt x="253805" y="72189"/>
                </a:cubicBezTo>
                <a:cubicBezTo>
                  <a:pt x="238233" y="81087"/>
                  <a:pt x="222473" y="89954"/>
                  <a:pt x="205679" y="96252"/>
                </a:cubicBezTo>
                <a:cubicBezTo>
                  <a:pt x="190196" y="102058"/>
                  <a:pt x="173452" y="103741"/>
                  <a:pt x="157552" y="108284"/>
                </a:cubicBezTo>
                <a:cubicBezTo>
                  <a:pt x="145358" y="111768"/>
                  <a:pt x="133489" y="116305"/>
                  <a:pt x="121458" y="120315"/>
                </a:cubicBezTo>
                <a:cubicBezTo>
                  <a:pt x="66508" y="156949"/>
                  <a:pt x="105220" y="136986"/>
                  <a:pt x="37237" y="156410"/>
                </a:cubicBezTo>
                <a:cubicBezTo>
                  <a:pt x="-13753" y="170979"/>
                  <a:pt x="3147" y="150394"/>
                  <a:pt x="1142" y="204536"/>
                </a:cubicBez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4748" r="2474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62905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>
            <a:extLst>
              <a:ext uri="{FF2B5EF4-FFF2-40B4-BE49-F238E27FC236}">
                <a16:creationId xmlns:a16="http://schemas.microsoft.com/office/drawing/2014/main" id="{D7E24155-1A1D-4909-953F-67197546BA61}"/>
              </a:ext>
            </a:extLst>
          </p:cNvPr>
          <p:cNvSpPr/>
          <p:nvPr/>
        </p:nvSpPr>
        <p:spPr>
          <a:xfrm>
            <a:off x="-2961374" y="354842"/>
            <a:ext cx="8463483" cy="8436300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24910" r="-1"/>
            </a:stretch>
          </a:blipFill>
          <a:ln>
            <a:noFill/>
          </a:ln>
          <a:effectLst>
            <a:outerShdw blurRad="152400" dist="50800" sx="102000" sy="102000" algn="ctr" rotWithShape="0">
              <a:srgbClr val="84592C">
                <a:alpha val="3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3D539D-A801-4D76-9CBC-AB250DB267FD}"/>
              </a:ext>
            </a:extLst>
          </p:cNvPr>
          <p:cNvSpPr txBox="1"/>
          <p:nvPr/>
        </p:nvSpPr>
        <p:spPr>
          <a:xfrm>
            <a:off x="6449441" y="1098004"/>
            <a:ext cx="540202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800" dirty="0">
                <a:latin typeface="Garamond" panose="02020404030301010803" pitchFamily="18" charset="0"/>
              </a:rPr>
              <a:t>Битва за Москву</a:t>
            </a:r>
          </a:p>
          <a:p>
            <a:endParaRPr lang="ru-RU" sz="2800" dirty="0">
              <a:latin typeface="Garamond" panose="02020404030301010803" pitchFamily="18" charset="0"/>
            </a:endParaRPr>
          </a:p>
          <a:p>
            <a:r>
              <a:rPr lang="ru-RU" sz="2800" dirty="0">
                <a:latin typeface="Garamond" panose="02020404030301010803" pitchFamily="18" charset="0"/>
              </a:rPr>
              <a:t>Операция «Уран». </a:t>
            </a:r>
          </a:p>
          <a:p>
            <a:r>
              <a:rPr lang="ru-RU" sz="2800" dirty="0">
                <a:latin typeface="Garamond" panose="02020404030301010803" pitchFamily="18" charset="0"/>
              </a:rPr>
              <a:t>Сталинградская битва.</a:t>
            </a:r>
          </a:p>
          <a:p>
            <a:endParaRPr lang="ru-RU" sz="2800" dirty="0">
              <a:latin typeface="Garamond" panose="02020404030301010803" pitchFamily="18" charset="0"/>
            </a:endParaRPr>
          </a:p>
          <a:p>
            <a:r>
              <a:rPr lang="ru-RU" sz="2800" dirty="0">
                <a:latin typeface="Garamond" panose="02020404030301010803" pitchFamily="18" charset="0"/>
              </a:rPr>
              <a:t>Операция «Багратион». Освобождение Белоруссии.</a:t>
            </a:r>
          </a:p>
          <a:p>
            <a:endParaRPr lang="ru-RU" sz="2800" dirty="0">
              <a:latin typeface="Garamond" panose="02020404030301010803" pitchFamily="18" charset="0"/>
            </a:endParaRPr>
          </a:p>
          <a:p>
            <a:r>
              <a:rPr lang="ru-RU" sz="2800" dirty="0">
                <a:latin typeface="Garamond" panose="02020404030301010803" pitchFamily="18" charset="0"/>
              </a:rPr>
              <a:t>Сухиничи</a:t>
            </a:r>
          </a:p>
          <a:p>
            <a:endParaRPr lang="ru-RU" sz="2800" dirty="0">
              <a:latin typeface="Garamond" panose="02020404030301010803" pitchFamily="18" charset="0"/>
            </a:endParaRPr>
          </a:p>
          <a:p>
            <a:r>
              <a:rPr lang="ru-RU" sz="2800" dirty="0">
                <a:latin typeface="Garamond" panose="02020404030301010803" pitchFamily="18" charset="0"/>
              </a:rPr>
              <a:t>Курская битва</a:t>
            </a: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6F0E58E2-CBE5-4B0E-B8D1-2444442D6F40}"/>
              </a:ext>
            </a:extLst>
          </p:cNvPr>
          <p:cNvSpPr/>
          <p:nvPr/>
        </p:nvSpPr>
        <p:spPr>
          <a:xfrm>
            <a:off x="6300073" y="1305652"/>
            <a:ext cx="149367" cy="149367"/>
          </a:xfrm>
          <a:prstGeom prst="ellipse">
            <a:avLst/>
          </a:prstGeom>
          <a:solidFill>
            <a:srgbClr val="8D241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58D82BF6-4474-4928-8385-70477890CBA3}"/>
              </a:ext>
            </a:extLst>
          </p:cNvPr>
          <p:cNvSpPr/>
          <p:nvPr/>
        </p:nvSpPr>
        <p:spPr>
          <a:xfrm>
            <a:off x="6306996" y="2171757"/>
            <a:ext cx="149367" cy="149367"/>
          </a:xfrm>
          <a:prstGeom prst="ellipse">
            <a:avLst/>
          </a:prstGeom>
          <a:solidFill>
            <a:srgbClr val="8D241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46C37692-8ACB-4C44-A02B-3F69CB01B4F5}"/>
              </a:ext>
            </a:extLst>
          </p:cNvPr>
          <p:cNvSpPr/>
          <p:nvPr/>
        </p:nvSpPr>
        <p:spPr>
          <a:xfrm>
            <a:off x="6300072" y="3429000"/>
            <a:ext cx="149367" cy="149367"/>
          </a:xfrm>
          <a:prstGeom prst="ellipse">
            <a:avLst/>
          </a:prstGeom>
          <a:solidFill>
            <a:srgbClr val="8D241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E36F9ACF-0E6E-4A97-AA99-2E30317F9510}"/>
              </a:ext>
            </a:extLst>
          </p:cNvPr>
          <p:cNvSpPr/>
          <p:nvPr/>
        </p:nvSpPr>
        <p:spPr>
          <a:xfrm>
            <a:off x="6306996" y="4686243"/>
            <a:ext cx="149367" cy="149367"/>
          </a:xfrm>
          <a:prstGeom prst="ellipse">
            <a:avLst/>
          </a:prstGeom>
          <a:solidFill>
            <a:srgbClr val="8D241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6D1D78AB-CFC2-4451-A92B-402B4B8FA255}"/>
              </a:ext>
            </a:extLst>
          </p:cNvPr>
          <p:cNvSpPr/>
          <p:nvPr/>
        </p:nvSpPr>
        <p:spPr>
          <a:xfrm>
            <a:off x="6306996" y="5552348"/>
            <a:ext cx="149367" cy="149367"/>
          </a:xfrm>
          <a:prstGeom prst="ellipse">
            <a:avLst/>
          </a:prstGeom>
          <a:solidFill>
            <a:srgbClr val="8D241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35779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667A5E64-82E2-465C-8F3B-442A42EACB63}"/>
              </a:ext>
            </a:extLst>
          </p:cNvPr>
          <p:cNvSpPr txBox="1"/>
          <p:nvPr/>
        </p:nvSpPr>
        <p:spPr>
          <a:xfrm>
            <a:off x="6740289" y="582067"/>
            <a:ext cx="480386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800" dirty="0">
                <a:latin typeface="Garamond" panose="02020404030301010803" pitchFamily="18" charset="0"/>
              </a:rPr>
              <a:t>В 1945 году Рокоссовский стал обладателем высшей награды времен Великой Отечественной войны – </a:t>
            </a:r>
            <a:r>
              <a:rPr lang="ru-RU" sz="2800" b="1" dirty="0">
                <a:solidFill>
                  <a:srgbClr val="8D2417"/>
                </a:solidFill>
                <a:latin typeface="Garamond" panose="02020404030301010803" pitchFamily="18" charset="0"/>
              </a:rPr>
              <a:t>ордена «Победа».</a:t>
            </a:r>
          </a:p>
          <a:p>
            <a:endParaRPr lang="ru-RU" sz="2800" b="1" dirty="0">
              <a:solidFill>
                <a:srgbClr val="8D2417"/>
              </a:solidFill>
              <a:latin typeface="Garamond" panose="02020404030301010803" pitchFamily="18" charset="0"/>
            </a:endParaRPr>
          </a:p>
          <a:p>
            <a:r>
              <a:rPr lang="ru-RU" sz="2800" dirty="0">
                <a:latin typeface="Garamond" panose="02020404030301010803" pitchFamily="18" charset="0"/>
              </a:rPr>
              <a:t>Рокоссовский был награжден этим орденом за освобождение Польши. Подобных грандиозных Побед, добытых на острие кинжала, на счету великого маршала было много.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9AD5170-587F-4140-8FB8-FCF0A1608B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6" y="-141402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2284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A74D2B3A-A8E4-4B26-8D36-6DE5D503E8F7}"/>
              </a:ext>
            </a:extLst>
          </p:cNvPr>
          <p:cNvSpPr txBox="1"/>
          <p:nvPr/>
        </p:nvSpPr>
        <p:spPr>
          <a:xfrm>
            <a:off x="4364966" y="1557517"/>
            <a:ext cx="7221982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pPr algn="just"/>
            <a:r>
              <a:rPr lang="ru-RU" sz="3400" dirty="0">
                <a:latin typeface="Garamond" panose="02020404030301010803" pitchFamily="18" charset="0"/>
              </a:rPr>
              <a:t>«Всякая военная операция должна основываться на всестороннем             и тщательном подсчете сил, средств     и возможностей - как своих,                      так и противника».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F5B5F3-9898-4A0C-BF80-EE0704147F88}"/>
              </a:ext>
            </a:extLst>
          </p:cNvPr>
          <p:cNvSpPr txBox="1"/>
          <p:nvPr/>
        </p:nvSpPr>
        <p:spPr>
          <a:xfrm>
            <a:off x="7065033" y="4648743"/>
            <a:ext cx="46599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4400" dirty="0">
                <a:solidFill>
                  <a:srgbClr val="8D2417"/>
                </a:solidFill>
                <a:latin typeface="Garamond" panose="02020404030301010803" pitchFamily="18" charset="0"/>
              </a:rPr>
              <a:t>К.К. Рокоссовский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74F63C0-5AAD-4FC6-9834-3B0CA7EB83E3}"/>
              </a:ext>
            </a:extLst>
          </p:cNvPr>
          <p:cNvSpPr/>
          <p:nvPr/>
        </p:nvSpPr>
        <p:spPr>
          <a:xfrm>
            <a:off x="0" y="0"/>
            <a:ext cx="7491358" cy="6858000"/>
          </a:xfrm>
          <a:prstGeom prst="rect">
            <a:avLst/>
          </a:prstGeom>
          <a:blipFill dpi="0" rotWithShape="1">
            <a:blip r:embed="rId3">
              <a:alphaModFix amt="13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5938" t="-20429" r="-1" b="-5600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77535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667A5E64-82E2-465C-8F3B-442A42EACB63}"/>
              </a:ext>
            </a:extLst>
          </p:cNvPr>
          <p:cNvSpPr txBox="1"/>
          <p:nvPr/>
        </p:nvSpPr>
        <p:spPr>
          <a:xfrm>
            <a:off x="766763" y="1676808"/>
            <a:ext cx="639831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800" dirty="0">
                <a:latin typeface="Garamond" panose="02020404030301010803" pitchFamily="18" charset="0"/>
              </a:rPr>
              <a:t>Полководческий авторитет Константина Рокоссовского значительно возрос после битвы под Москвой. </a:t>
            </a:r>
          </a:p>
          <a:p>
            <a:endParaRPr lang="ru-RU" sz="2800" dirty="0">
              <a:latin typeface="Garamond" panose="02020404030301010803" pitchFamily="18" charset="0"/>
            </a:endParaRPr>
          </a:p>
          <a:p>
            <a:r>
              <a:rPr lang="ru-RU" sz="2800" dirty="0">
                <a:latin typeface="Garamond" panose="02020404030301010803" pitchFamily="18" charset="0"/>
              </a:rPr>
              <a:t>За то, что войска под его командованием </a:t>
            </a:r>
            <a:r>
              <a:rPr lang="ru-RU" sz="2800" b="1" dirty="0">
                <a:solidFill>
                  <a:srgbClr val="8D2417"/>
                </a:solidFill>
                <a:latin typeface="Garamond" panose="02020404030301010803" pitchFamily="18" charset="0"/>
              </a:rPr>
              <a:t>стояли насмерть</a:t>
            </a:r>
            <a:r>
              <a:rPr lang="ru-RU" sz="2800" dirty="0">
                <a:latin typeface="Garamond" panose="02020404030301010803" pitchFamily="18" charset="0"/>
              </a:rPr>
              <a:t> на Волоколамском направлении, не пуская врага к столице, </a:t>
            </a:r>
          </a:p>
          <a:p>
            <a:r>
              <a:rPr lang="ru-RU" sz="2800" dirty="0">
                <a:latin typeface="Garamond" panose="02020404030301010803" pitchFamily="18" charset="0"/>
              </a:rPr>
              <a:t>а </a:t>
            </a:r>
            <a:r>
              <a:rPr lang="ru-RU" sz="2800" b="1" dirty="0">
                <a:solidFill>
                  <a:srgbClr val="8D2417"/>
                </a:solidFill>
                <a:latin typeface="Garamond" panose="02020404030301010803" pitchFamily="18" charset="0"/>
              </a:rPr>
              <a:t>затем перешли в контрнаступление      и отбросили немцев назад,</a:t>
            </a:r>
            <a:r>
              <a:rPr lang="ru-RU" sz="2800" dirty="0">
                <a:latin typeface="Garamond" panose="02020404030301010803" pitchFamily="18" charset="0"/>
              </a:rPr>
              <a:t>  Рокоссовский получил орден Ленина.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3320A70-F91D-47BC-B3EC-40516F56E2D5}"/>
              </a:ext>
            </a:extLst>
          </p:cNvPr>
          <p:cNvSpPr/>
          <p:nvPr/>
        </p:nvSpPr>
        <p:spPr>
          <a:xfrm>
            <a:off x="3364568" y="398444"/>
            <a:ext cx="54628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dirty="0">
                <a:solidFill>
                  <a:srgbClr val="8D2417"/>
                </a:solidFill>
                <a:latin typeface="Garamond" panose="02020404030301010803" pitchFamily="18" charset="0"/>
              </a:rPr>
              <a:t>Битва за Москву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ECA6FA4-C157-4B2B-917D-FB16484EF5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0091" y="1884837"/>
            <a:ext cx="3985146" cy="3985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1400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E5712FF-943D-45CD-BF70-20D58908282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alphaModFix amt="26000"/>
            </a:blip>
            <a:srcRect/>
            <a:stretch>
              <a:fillRect t="-35239" b="-11398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67A5E64-82E2-465C-8F3B-442A42EACB63}"/>
              </a:ext>
            </a:extLst>
          </p:cNvPr>
          <p:cNvSpPr txBox="1"/>
          <p:nvPr/>
        </p:nvSpPr>
        <p:spPr>
          <a:xfrm>
            <a:off x="706377" y="1482346"/>
            <a:ext cx="10779245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600" dirty="0">
                <a:latin typeface="Garamond" panose="02020404030301010803" pitchFamily="18" charset="0"/>
              </a:rPr>
              <a:t>Талант стратега он проявил и будучи командующим Донским фронтом.      19 ноября 1942 года, когда началась стратегическая наступательная операция «Уран» под Сталинградом, </a:t>
            </a:r>
            <a:r>
              <a:rPr lang="ru-RU" sz="2600" b="1" dirty="0">
                <a:solidFill>
                  <a:srgbClr val="8D2417"/>
                </a:solidFill>
                <a:latin typeface="Garamond" panose="02020404030301010803" pitchFamily="18" charset="0"/>
              </a:rPr>
              <a:t>стояла нелётная погода</a:t>
            </a:r>
            <a:r>
              <a:rPr lang="ru-RU" sz="2600" dirty="0">
                <a:latin typeface="Garamond" panose="02020404030301010803" pitchFamily="18" charset="0"/>
              </a:rPr>
              <a:t>.                </a:t>
            </a:r>
          </a:p>
          <a:p>
            <a:r>
              <a:rPr lang="ru-RU" sz="2600" dirty="0">
                <a:latin typeface="Garamond" panose="02020404030301010803" pitchFamily="18" charset="0"/>
              </a:rPr>
              <a:t>От </a:t>
            </a:r>
            <a:r>
              <a:rPr lang="ru-RU" sz="2600" dirty="0" err="1">
                <a:latin typeface="Garamond" panose="02020404030301010803" pitchFamily="18" charset="0"/>
              </a:rPr>
              <a:t>авиаподготовки</a:t>
            </a:r>
            <a:r>
              <a:rPr lang="ru-RU" sz="2600" dirty="0">
                <a:latin typeface="Garamond" panose="02020404030301010803" pitchFamily="18" charset="0"/>
              </a:rPr>
              <a:t> пришлось отказаться, вся тяжесть по разрушению линии обороны противника легла на артиллерию. Но </a:t>
            </a:r>
            <a:r>
              <a:rPr lang="ru-RU" sz="2600" b="1" dirty="0">
                <a:solidFill>
                  <a:srgbClr val="8D2417"/>
                </a:solidFill>
                <a:latin typeface="Garamond" panose="02020404030301010803" pitchFamily="18" charset="0"/>
              </a:rPr>
              <a:t>из-за густого тумана артиллеристам было трудно вести прицельный огонь</a:t>
            </a:r>
            <a:r>
              <a:rPr lang="ru-RU" sz="2600" dirty="0">
                <a:latin typeface="Garamond" panose="02020404030301010803" pitchFamily="18" charset="0"/>
              </a:rPr>
              <a:t>.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3320A70-F91D-47BC-B3EC-40516F56E2D5}"/>
              </a:ext>
            </a:extLst>
          </p:cNvPr>
          <p:cNvSpPr/>
          <p:nvPr/>
        </p:nvSpPr>
        <p:spPr>
          <a:xfrm>
            <a:off x="2394242" y="289262"/>
            <a:ext cx="74035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dirty="0">
                <a:solidFill>
                  <a:srgbClr val="8D2417"/>
                </a:solidFill>
                <a:latin typeface="Garamond" panose="02020404030301010803" pitchFamily="18" charset="0"/>
              </a:rPr>
              <a:t>Сталинградская битва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2C06D4A-9313-4DBC-B951-36996FA7BEEB}"/>
              </a:ext>
            </a:extLst>
          </p:cNvPr>
          <p:cNvSpPr txBox="1"/>
          <p:nvPr/>
        </p:nvSpPr>
        <p:spPr>
          <a:xfrm>
            <a:off x="706377" y="4274623"/>
            <a:ext cx="107792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600" dirty="0">
                <a:latin typeface="Garamond" panose="02020404030301010803" pitchFamily="18" charset="0"/>
              </a:rPr>
              <a:t>Тогда Рокоссовский приказал </a:t>
            </a:r>
            <a:r>
              <a:rPr lang="ru-RU" sz="2600" b="1" dirty="0">
                <a:solidFill>
                  <a:srgbClr val="8D2417"/>
                </a:solidFill>
                <a:latin typeface="Garamond" panose="02020404030301010803" pitchFamily="18" charset="0"/>
              </a:rPr>
              <a:t>начать наступление после артподготовки вместе с артиллерийскими расчётами, которые подавляли огневые точки врага сразу же после того, как те себя обнаруживали</a:t>
            </a:r>
            <a:r>
              <a:rPr lang="ru-RU" sz="2600" dirty="0">
                <a:latin typeface="Garamond" panose="02020404030301010803" pitchFamily="18" charset="0"/>
              </a:rPr>
              <a:t>. Этот ход позволил нашей пехоте и танкам быстро продвинуться в глубину обороны противника.</a:t>
            </a:r>
          </a:p>
        </p:txBody>
      </p:sp>
    </p:spTree>
    <p:extLst>
      <p:ext uri="{BB962C8B-B14F-4D97-AF65-F5344CB8AC3E}">
        <p14:creationId xmlns:p14="http://schemas.microsoft.com/office/powerpoint/2010/main" val="4923221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DDAB7E7-FF1F-4D9E-A43B-5C942E1EB21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alphaModFix amt="3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1" t="-43333" r="-3662" b="-14333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67A5E64-82E2-465C-8F3B-442A42EACB63}"/>
              </a:ext>
            </a:extLst>
          </p:cNvPr>
          <p:cNvSpPr txBox="1"/>
          <p:nvPr/>
        </p:nvSpPr>
        <p:spPr>
          <a:xfrm>
            <a:off x="706376" y="1584462"/>
            <a:ext cx="10779245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600" dirty="0">
                <a:latin typeface="Garamond" panose="02020404030301010803" pitchFamily="18" charset="0"/>
              </a:rPr>
              <a:t>Когда Ставка готовилась к летней кампании на Курской дуге, Рокоссовский предложил концепцию так </a:t>
            </a:r>
            <a:r>
              <a:rPr lang="ru-RU" sz="2600" b="1" dirty="0">
                <a:solidFill>
                  <a:srgbClr val="8D2417"/>
                </a:solidFill>
                <a:latin typeface="Garamond" panose="02020404030301010803" pitchFamily="18" charset="0"/>
              </a:rPr>
              <a:t>называемой преднамеренной обороны                 с перспективой контрнаступления</a:t>
            </a:r>
            <a:r>
              <a:rPr lang="ru-RU" sz="2600" dirty="0">
                <a:latin typeface="Garamond" panose="02020404030301010803" pitchFamily="18" charset="0"/>
              </a:rPr>
              <a:t>. Для этого нужно было создать глубокоэшелонированную оборону с большим количеством инженерных сооружений и противотанковой артиллерии, чтобы измотать наступающего противника. И, после того, как вражеские танки и бронетехника увязнут </a:t>
            </a:r>
          </a:p>
          <a:p>
            <a:r>
              <a:rPr lang="ru-RU" sz="2600" dirty="0">
                <a:latin typeface="Garamond" panose="02020404030301010803" pitchFamily="18" charset="0"/>
              </a:rPr>
              <a:t>в нашей обороне, перейти в контрнаступление.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3320A70-F91D-47BC-B3EC-40516F56E2D5}"/>
              </a:ext>
            </a:extLst>
          </p:cNvPr>
          <p:cNvSpPr/>
          <p:nvPr/>
        </p:nvSpPr>
        <p:spPr>
          <a:xfrm>
            <a:off x="3922123" y="317039"/>
            <a:ext cx="43477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dirty="0">
                <a:solidFill>
                  <a:srgbClr val="8D2417"/>
                </a:solidFill>
                <a:latin typeface="Garamond" panose="02020404030301010803" pitchFamily="18" charset="0"/>
              </a:rPr>
              <a:t>Курская дуга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2C06D4A-9313-4DBC-B951-36996FA7BEEB}"/>
              </a:ext>
            </a:extLst>
          </p:cNvPr>
          <p:cNvSpPr txBox="1"/>
          <p:nvPr/>
        </p:nvSpPr>
        <p:spPr>
          <a:xfrm>
            <a:off x="706376" y="4729323"/>
            <a:ext cx="1077924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600" dirty="0">
                <a:latin typeface="Garamond" panose="02020404030301010803" pitchFamily="18" charset="0"/>
              </a:rPr>
              <a:t>Рокоссовский </a:t>
            </a:r>
            <a:r>
              <a:rPr lang="ru-RU" sz="2600" b="1" dirty="0">
                <a:solidFill>
                  <a:srgbClr val="8D2417"/>
                </a:solidFill>
                <a:latin typeface="Garamond" panose="02020404030301010803" pitchFamily="18" charset="0"/>
              </a:rPr>
              <a:t>точно угадал </a:t>
            </a:r>
            <a:r>
              <a:rPr lang="ru-RU" sz="2600" dirty="0">
                <a:latin typeface="Garamond" panose="02020404030301010803" pitchFamily="18" charset="0"/>
              </a:rPr>
              <a:t>направление главного танкового удара немецких войск и создал в этих местах оборону до 150 - 190 километров в глубину, </a:t>
            </a:r>
          </a:p>
          <a:p>
            <a:r>
              <a:rPr lang="ru-RU" sz="2600" dirty="0">
                <a:latin typeface="Garamond" panose="02020404030301010803" pitchFamily="18" charset="0"/>
              </a:rPr>
              <a:t>что во многом определило успех Курской битвы.</a:t>
            </a:r>
          </a:p>
        </p:txBody>
      </p:sp>
    </p:spTree>
    <p:extLst>
      <p:ext uri="{BB962C8B-B14F-4D97-AF65-F5344CB8AC3E}">
        <p14:creationId xmlns:p14="http://schemas.microsoft.com/office/powerpoint/2010/main" val="41953067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667A5E64-82E2-465C-8F3B-442A42EACB63}"/>
              </a:ext>
            </a:extLst>
          </p:cNvPr>
          <p:cNvSpPr txBox="1"/>
          <p:nvPr/>
        </p:nvSpPr>
        <p:spPr>
          <a:xfrm>
            <a:off x="621630" y="1346534"/>
            <a:ext cx="10948737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1800" dirty="0">
                <a:latin typeface="Garamond" panose="02020404030301010803" pitchFamily="18" charset="0"/>
              </a:rPr>
              <a:t>«В начале июля меня вызвал к ВЧ Г. К. Жуков. Он спросил, справится ли с должностью командарма Малинин. Недоумевая, я ответил утвердительно. Тогда Жуков сказал, что Ставка намерена назначить меня командующим Брянским фронтом.</a:t>
            </a:r>
          </a:p>
          <a:p>
            <a:endParaRPr lang="ru-RU" sz="1800" dirty="0">
              <a:latin typeface="Garamond" panose="02020404030301010803" pitchFamily="18" charset="0"/>
            </a:endParaRPr>
          </a:p>
          <a:p>
            <a:r>
              <a:rPr lang="ru-RU" sz="1800" dirty="0">
                <a:latin typeface="Garamond" panose="02020404030301010803" pitchFamily="18" charset="0"/>
              </a:rPr>
              <a:t>- Предупреди Малинина и, как получишь распоряжение Ставки, срочно выезжай в Москву.</a:t>
            </a:r>
          </a:p>
          <a:p>
            <a:endParaRPr lang="ru-RU" sz="1800" dirty="0">
              <a:latin typeface="Garamond" panose="02020404030301010803" pitchFamily="18" charset="0"/>
            </a:endParaRPr>
          </a:p>
          <a:p>
            <a:r>
              <a:rPr lang="ru-RU" sz="1800" dirty="0">
                <a:latin typeface="Garamond" panose="02020404030301010803" pitchFamily="18" charset="0"/>
              </a:rPr>
              <a:t>Все это меня озадачило. Войсками такого масштаба, как армия, я управлял уверенно и чувствовал себя на месте. Но командовать фронтом? Я намекнул было, нельзя ли остаться на армии, но встретил категорический отказ.</a:t>
            </a:r>
          </a:p>
          <a:p>
            <a:endParaRPr lang="ru-RU" sz="1800" dirty="0">
              <a:latin typeface="Garamond" panose="02020404030301010803" pitchFamily="18" charset="0"/>
            </a:endParaRPr>
          </a:p>
          <a:p>
            <a:r>
              <a:rPr lang="ru-RU" sz="1800" dirty="0">
                <a:latin typeface="Garamond" panose="02020404030301010803" pitchFamily="18" charset="0"/>
              </a:rPr>
              <a:t>Что ж, нужно перебороть свою нерешительность.</a:t>
            </a:r>
          </a:p>
          <a:p>
            <a:endParaRPr lang="ru-RU" sz="1800" dirty="0">
              <a:latin typeface="Garamond" panose="02020404030301010803" pitchFamily="18" charset="0"/>
            </a:endParaRPr>
          </a:p>
          <a:p>
            <a:r>
              <a:rPr lang="ru-RU" sz="1800" dirty="0">
                <a:latin typeface="Garamond" panose="02020404030301010803" pitchFamily="18" charset="0"/>
              </a:rPr>
              <a:t>Тяжело было расставаться с 16-й армией, с дружным, крепким коллективом. Мы вместе переносили и горе поражений и радость побед. Я знал войска и их командиров, а они знали меня. На войне это имеет большое значение.</a:t>
            </a:r>
          </a:p>
          <a:p>
            <a:endParaRPr lang="ru-RU" sz="1800" dirty="0">
              <a:latin typeface="Garamond" panose="02020404030301010803" pitchFamily="18" charset="0"/>
            </a:endParaRPr>
          </a:p>
          <a:p>
            <a:r>
              <a:rPr lang="ru-RU" sz="1800" dirty="0">
                <a:latin typeface="Garamond" panose="02020404030301010803" pitchFamily="18" charset="0"/>
              </a:rPr>
              <a:t>Но как ни тяжело, а расстаться пришлось. Я уезжал с мыслью, что и на новом месте люди будут не хуже. От меня самого зависит завоевать их доверие и уважение.»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3320A70-F91D-47BC-B3EC-40516F56E2D5}"/>
              </a:ext>
            </a:extLst>
          </p:cNvPr>
          <p:cNvSpPr/>
          <p:nvPr/>
        </p:nvSpPr>
        <p:spPr>
          <a:xfrm>
            <a:off x="2147504" y="289262"/>
            <a:ext cx="78969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dirty="0">
                <a:solidFill>
                  <a:srgbClr val="8D2417"/>
                </a:solidFill>
                <a:latin typeface="Garamond" panose="02020404030301010803" pitchFamily="18" charset="0"/>
              </a:rPr>
              <a:t>Командующий фронтом</a:t>
            </a:r>
          </a:p>
        </p:txBody>
      </p:sp>
    </p:spTree>
    <p:extLst>
      <p:ext uri="{BB962C8B-B14F-4D97-AF65-F5344CB8AC3E}">
        <p14:creationId xmlns:p14="http://schemas.microsoft.com/office/powerpoint/2010/main" val="41835553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64398703-FD9F-4655-89B5-E968CF4BF896}"/>
              </a:ext>
            </a:extLst>
          </p:cNvPr>
          <p:cNvSpPr txBox="1"/>
          <p:nvPr/>
        </p:nvSpPr>
        <p:spPr>
          <a:xfrm>
            <a:off x="3601344" y="482384"/>
            <a:ext cx="49893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5400" dirty="0">
                <a:solidFill>
                  <a:srgbClr val="8D2417"/>
                </a:solidFill>
                <a:latin typeface="Garamond" panose="02020404030301010803" pitchFamily="18" charset="0"/>
              </a:rPr>
              <a:t>Мой </a:t>
            </a:r>
            <a:r>
              <a:rPr lang="ru-RU" sz="5400" dirty="0" err="1">
                <a:solidFill>
                  <a:srgbClr val="8D2417"/>
                </a:solidFill>
                <a:latin typeface="Garamond" panose="02020404030301010803" pitchFamily="18" charset="0"/>
              </a:rPr>
              <a:t>Багартион</a:t>
            </a:r>
            <a:endParaRPr lang="ru-RU" sz="5400" dirty="0">
              <a:solidFill>
                <a:srgbClr val="8D2417"/>
              </a:solidFill>
              <a:latin typeface="Garamond" panose="02020404030301010803" pitchFamily="18" charset="0"/>
            </a:endParaRPr>
          </a:p>
        </p:txBody>
      </p:sp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5F83ABE8-AE2B-4ECC-B7A7-A19D337D7BA7}"/>
              </a:ext>
            </a:extLst>
          </p:cNvPr>
          <p:cNvGrpSpPr/>
          <p:nvPr/>
        </p:nvGrpSpPr>
        <p:grpSpPr>
          <a:xfrm>
            <a:off x="6894096" y="2089402"/>
            <a:ext cx="4498394" cy="3198504"/>
            <a:chOff x="6894096" y="2089402"/>
            <a:chExt cx="4498394" cy="3198504"/>
          </a:xfrm>
        </p:grpSpPr>
        <p:sp>
          <p:nvSpPr>
            <p:cNvPr id="3" name="Прямоугольник 2">
              <a:extLst>
                <a:ext uri="{FF2B5EF4-FFF2-40B4-BE49-F238E27FC236}">
                  <a16:creationId xmlns:a16="http://schemas.microsoft.com/office/drawing/2014/main" id="{CF97C313-3F6E-4A7B-8D2F-96B698D79634}"/>
                </a:ext>
              </a:extLst>
            </p:cNvPr>
            <p:cNvSpPr/>
            <p:nvPr/>
          </p:nvSpPr>
          <p:spPr>
            <a:xfrm>
              <a:off x="6894096" y="2089402"/>
              <a:ext cx="4498394" cy="3198504"/>
            </a:xfrm>
            <a:prstGeom prst="rect">
              <a:avLst/>
            </a:prstGeom>
            <a:solidFill>
              <a:srgbClr val="48130C"/>
            </a:solidFill>
            <a:ln w="19050">
              <a:noFill/>
            </a:ln>
            <a:effectLst>
              <a:outerShdw blurRad="152400" dist="25400" dir="12600000" sx="101000" sy="101000" algn="tr" rotWithShape="0">
                <a:srgbClr val="84592C">
                  <a:alpha val="48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id="{F8CC072A-65CA-48E1-8D4F-98C4EC565F72}"/>
                </a:ext>
              </a:extLst>
            </p:cNvPr>
            <p:cNvSpPr/>
            <p:nvPr/>
          </p:nvSpPr>
          <p:spPr>
            <a:xfrm>
              <a:off x="7065456" y="2264913"/>
              <a:ext cx="4140578" cy="280830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bg1">
                  <a:alpha val="31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" name="Прямоугольник: скругленные углы 1">
              <a:extLst>
                <a:ext uri="{FF2B5EF4-FFF2-40B4-BE49-F238E27FC236}">
                  <a16:creationId xmlns:a16="http://schemas.microsoft.com/office/drawing/2014/main" id="{B590B8A9-8137-4B46-A1DF-988DDA4819A8}"/>
                </a:ext>
              </a:extLst>
            </p:cNvPr>
            <p:cNvSpPr/>
            <p:nvPr/>
          </p:nvSpPr>
          <p:spPr>
            <a:xfrm>
              <a:off x="7153121" y="2336630"/>
              <a:ext cx="3965248" cy="2662395"/>
            </a:xfrm>
            <a:prstGeom prst="roundRect">
              <a:avLst>
                <a:gd name="adj" fmla="val 0"/>
              </a:avLst>
            </a:prstGeom>
            <a:blipFill dpi="0"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4422" t="-4422"/>
              </a:stretch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667A5E64-82E2-465C-8F3B-442A42EACB63}"/>
              </a:ext>
            </a:extLst>
          </p:cNvPr>
          <p:cNvSpPr txBox="1"/>
          <p:nvPr/>
        </p:nvSpPr>
        <p:spPr>
          <a:xfrm>
            <a:off x="582306" y="1620399"/>
            <a:ext cx="585659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800" dirty="0">
                <a:latin typeface="Garamond" panose="02020404030301010803" pitchFamily="18" charset="0"/>
              </a:rPr>
              <a:t>В Ставке я был тепло принят Верховным Главнокомандующим.    Он в общих чертах познакомил меня с положением на воронежском направлении, а после этого сказал, что если у меня имеются на примете дельные работники, то он поможет мне их заполучить </a:t>
            </a:r>
          </a:p>
          <a:p>
            <a:r>
              <a:rPr lang="ru-RU" sz="2800" dirty="0">
                <a:latin typeface="Garamond" panose="02020404030301010803" pitchFamily="18" charset="0"/>
              </a:rPr>
              <a:t>для укомплектования штаба                       и управления Брянского фронта. </a:t>
            </a:r>
          </a:p>
        </p:txBody>
      </p:sp>
    </p:spTree>
    <p:extLst>
      <p:ext uri="{BB962C8B-B14F-4D97-AF65-F5344CB8AC3E}">
        <p14:creationId xmlns:p14="http://schemas.microsoft.com/office/powerpoint/2010/main" val="14062277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667A5E64-82E2-465C-8F3B-442A42EACB63}"/>
              </a:ext>
            </a:extLst>
          </p:cNvPr>
          <p:cNvSpPr txBox="1"/>
          <p:nvPr/>
        </p:nvSpPr>
        <p:spPr>
          <a:xfrm>
            <a:off x="669757" y="458956"/>
            <a:ext cx="11205411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2000" dirty="0">
                <a:latin typeface="Garamond" panose="02020404030301010803" pitchFamily="18" charset="0"/>
              </a:rPr>
              <a:t>На воронежском направлении и южнее развертывались большие события, и мне в них предстояло участвовать. Я сознавал, что нужно напрячь силы и скорее овладеть делами нового - крупного масштаба, оправдать доверие партии и правительства. Подробно об этом не расскажешь, но мне запомнился крепко один эпизод. Незадолго до Воронежской операции снова пришлось быть в Москве на докладе у Верховного Главнокомандующего. Кончив дела, я хотел подняться, но Сталин сказал:</a:t>
            </a:r>
          </a:p>
          <a:p>
            <a:endParaRPr lang="ru-RU" sz="2000" dirty="0">
              <a:latin typeface="Garamond" panose="02020404030301010803" pitchFamily="18" charset="0"/>
            </a:endParaRPr>
          </a:p>
          <a:p>
            <a:pPr marL="285750" indent="-285750">
              <a:buFontTx/>
              <a:buChar char="-"/>
            </a:pPr>
            <a:r>
              <a:rPr lang="ru-RU" sz="2000" dirty="0">
                <a:latin typeface="Garamond" panose="02020404030301010803" pitchFamily="18" charset="0"/>
              </a:rPr>
              <a:t>Подождите, посидите.</a:t>
            </a:r>
          </a:p>
          <a:p>
            <a:pPr marL="285750" indent="-285750">
              <a:buFontTx/>
              <a:buChar char="-"/>
            </a:pPr>
            <a:endParaRPr lang="ru-RU" sz="2000" dirty="0">
              <a:latin typeface="Garamond" panose="02020404030301010803" pitchFamily="18" charset="0"/>
            </a:endParaRPr>
          </a:p>
          <a:p>
            <a:r>
              <a:rPr lang="ru-RU" sz="2000" dirty="0">
                <a:latin typeface="Garamond" panose="02020404030301010803" pitchFamily="18" charset="0"/>
              </a:rPr>
              <a:t>Он позвонил Поскребышеву и попросил пригласить к нему генерала, только что отстраненного от командования фронтом. И далее произошел такой диалог:</a:t>
            </a:r>
          </a:p>
          <a:p>
            <a:endParaRPr lang="ru-RU" sz="2000" dirty="0">
              <a:latin typeface="Garamond" panose="02020404030301010803" pitchFamily="18" charset="0"/>
            </a:endParaRPr>
          </a:p>
          <a:p>
            <a:pPr marL="285750" indent="-285750">
              <a:buFontTx/>
              <a:buChar char="-"/>
            </a:pPr>
            <a:r>
              <a:rPr lang="ru-RU" sz="2000" dirty="0">
                <a:latin typeface="Garamond" panose="02020404030301010803" pitchFamily="18" charset="0"/>
              </a:rPr>
              <a:t>Вы жалуетесь, что мы несправедливо вас наказали?</a:t>
            </a:r>
          </a:p>
          <a:p>
            <a:pPr marL="285750" indent="-285750">
              <a:buFontTx/>
              <a:buChar char="-"/>
            </a:pPr>
            <a:endParaRPr lang="ru-RU" sz="2000" dirty="0">
              <a:latin typeface="Garamond" panose="02020404030301010803" pitchFamily="18" charset="0"/>
            </a:endParaRPr>
          </a:p>
          <a:p>
            <a:pPr marL="285750" indent="-285750">
              <a:buFontTx/>
              <a:buChar char="-"/>
            </a:pPr>
            <a:r>
              <a:rPr lang="ru-RU" sz="2000" dirty="0">
                <a:latin typeface="Garamond" panose="02020404030301010803" pitchFamily="18" charset="0"/>
              </a:rPr>
              <a:t>Да. Дело в том, что мне мешал командовать представитель центра.</a:t>
            </a:r>
          </a:p>
          <a:p>
            <a:pPr marL="285750" indent="-285750">
              <a:buFontTx/>
              <a:buChar char="-"/>
            </a:pPr>
            <a:endParaRPr lang="ru-RU" sz="2000" dirty="0">
              <a:latin typeface="Garamond" panose="02020404030301010803" pitchFamily="18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>
                <a:latin typeface="Garamond" panose="02020404030301010803" pitchFamily="18" charset="0"/>
              </a:rPr>
              <a:t>Чем же он вам мешал?</a:t>
            </a:r>
          </a:p>
          <a:p>
            <a:pPr marL="342900" indent="-342900">
              <a:buFontTx/>
              <a:buChar char="-"/>
            </a:pPr>
            <a:endParaRPr lang="ru-RU" sz="2000" dirty="0">
              <a:latin typeface="Garamond" panose="02020404030301010803" pitchFamily="18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>
                <a:latin typeface="Garamond" panose="02020404030301010803" pitchFamily="18" charset="0"/>
              </a:rPr>
              <a:t>Он вмешивался в мои распоряжения, устраивал совещания, когда нужно было действовать, а не совещаться, давал противоречивые указания... Вообще подменял командующего.</a:t>
            </a:r>
          </a:p>
        </p:txBody>
      </p:sp>
    </p:spTree>
    <p:extLst>
      <p:ext uri="{BB962C8B-B14F-4D97-AF65-F5344CB8AC3E}">
        <p14:creationId xmlns:p14="http://schemas.microsoft.com/office/powerpoint/2010/main" val="16647545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667A5E64-82E2-465C-8F3B-442A42EACB63}"/>
              </a:ext>
            </a:extLst>
          </p:cNvPr>
          <p:cNvSpPr txBox="1"/>
          <p:nvPr/>
        </p:nvSpPr>
        <p:spPr>
          <a:xfrm>
            <a:off x="633663" y="579272"/>
            <a:ext cx="11205411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pPr marL="342900" indent="-342900">
              <a:buFontTx/>
              <a:buChar char="-"/>
            </a:pPr>
            <a:r>
              <a:rPr lang="ru-RU" sz="2000" dirty="0">
                <a:latin typeface="Garamond" panose="02020404030301010803" pitchFamily="18" charset="0"/>
              </a:rPr>
              <a:t>Так. Значит, он вам мешал. Но командовали фронтом вы?</a:t>
            </a:r>
          </a:p>
          <a:p>
            <a:pPr marL="342900" indent="-342900">
              <a:buFontTx/>
              <a:buChar char="-"/>
            </a:pPr>
            <a:endParaRPr lang="ru-RU" sz="2000" dirty="0">
              <a:latin typeface="Garamond" panose="02020404030301010803" pitchFamily="18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>
                <a:latin typeface="Garamond" panose="02020404030301010803" pitchFamily="18" charset="0"/>
              </a:rPr>
              <a:t>Да, я..</a:t>
            </a:r>
          </a:p>
          <a:p>
            <a:pPr marL="342900" indent="-342900">
              <a:buFontTx/>
              <a:buChar char="-"/>
            </a:pPr>
            <a:endParaRPr lang="ru-RU" sz="2000" dirty="0">
              <a:latin typeface="Garamond" panose="02020404030301010803" pitchFamily="18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>
                <a:latin typeface="Garamond" panose="02020404030301010803" pitchFamily="18" charset="0"/>
              </a:rPr>
              <a:t>Это вам партия и правительство доверили фронт... ВЧ у вас было?</a:t>
            </a:r>
          </a:p>
          <a:p>
            <a:pPr marL="342900" indent="-342900">
              <a:buFontTx/>
              <a:buChar char="-"/>
            </a:pPr>
            <a:endParaRPr lang="ru-RU" sz="2000" dirty="0">
              <a:latin typeface="Garamond" panose="02020404030301010803" pitchFamily="18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>
                <a:latin typeface="Garamond" panose="02020404030301010803" pitchFamily="18" charset="0"/>
              </a:rPr>
              <a:t>Было.</a:t>
            </a:r>
          </a:p>
          <a:p>
            <a:pPr marL="342900" indent="-342900">
              <a:buFontTx/>
              <a:buChar char="-"/>
            </a:pPr>
            <a:endParaRPr lang="ru-RU" sz="2000" dirty="0">
              <a:latin typeface="Garamond" panose="02020404030301010803" pitchFamily="18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>
                <a:latin typeface="Garamond" panose="02020404030301010803" pitchFamily="18" charset="0"/>
              </a:rPr>
              <a:t>Почему же не доложили хотя бы раз, что вам мешают командовать?</a:t>
            </a:r>
          </a:p>
          <a:p>
            <a:pPr marL="342900" indent="-342900">
              <a:buFontTx/>
              <a:buChar char="-"/>
            </a:pPr>
            <a:endParaRPr lang="ru-RU" sz="2000" dirty="0">
              <a:latin typeface="Garamond" panose="02020404030301010803" pitchFamily="18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>
                <a:latin typeface="Garamond" panose="02020404030301010803" pitchFamily="18" charset="0"/>
              </a:rPr>
              <a:t>Не осмелился жаловаться на вашего представителя.</a:t>
            </a:r>
          </a:p>
          <a:p>
            <a:pPr marL="342900" indent="-342900">
              <a:buFontTx/>
              <a:buChar char="-"/>
            </a:pPr>
            <a:endParaRPr lang="ru-RU" sz="2000" dirty="0">
              <a:latin typeface="Garamond" panose="02020404030301010803" pitchFamily="18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>
                <a:latin typeface="Garamond" panose="02020404030301010803" pitchFamily="18" charset="0"/>
              </a:rPr>
              <a:t>Вот за то, что не осмелились снять трубку и позвонить, а в результате провалили операцию, мы вас и наказали...</a:t>
            </a:r>
          </a:p>
          <a:p>
            <a:pPr marL="342900" indent="-342900">
              <a:buFontTx/>
              <a:buChar char="-"/>
            </a:pPr>
            <a:endParaRPr lang="ru-RU" sz="2000" dirty="0">
              <a:latin typeface="Garamond" panose="02020404030301010803" pitchFamily="18" charset="0"/>
            </a:endParaRPr>
          </a:p>
          <a:p>
            <a:r>
              <a:rPr lang="ru-RU" sz="2000" dirty="0">
                <a:latin typeface="Garamond" panose="02020404030301010803" pitchFamily="18" charset="0"/>
              </a:rPr>
              <a:t>Я вышел из кабинета Верховного Главнокомандующего с мыслью, что мне, человеку, недавно принявшему фронт, был дан предметный урок.</a:t>
            </a:r>
          </a:p>
          <a:p>
            <a:endParaRPr lang="ru-RU" sz="2000" dirty="0">
              <a:latin typeface="Garamond" panose="02020404030301010803" pitchFamily="18" charset="0"/>
            </a:endParaRPr>
          </a:p>
          <a:p>
            <a:r>
              <a:rPr lang="ru-RU" sz="2000" b="1" dirty="0">
                <a:solidFill>
                  <a:srgbClr val="8D2417"/>
                </a:solidFill>
                <a:latin typeface="Garamond" panose="02020404030301010803" pitchFamily="18" charset="0"/>
              </a:rPr>
              <a:t>Поверьте, я постарался его усвоить.</a:t>
            </a:r>
          </a:p>
        </p:txBody>
      </p:sp>
    </p:spTree>
    <p:extLst>
      <p:ext uri="{BB962C8B-B14F-4D97-AF65-F5344CB8AC3E}">
        <p14:creationId xmlns:p14="http://schemas.microsoft.com/office/powerpoint/2010/main" val="5010059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667A5E64-82E2-465C-8F3B-442A42EACB63}"/>
              </a:ext>
            </a:extLst>
          </p:cNvPr>
          <p:cNvSpPr txBox="1"/>
          <p:nvPr/>
        </p:nvSpPr>
        <p:spPr>
          <a:xfrm>
            <a:off x="826426" y="1683848"/>
            <a:ext cx="462338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3000" dirty="0">
                <a:latin typeface="Garamond" panose="02020404030301010803" pitchFamily="18" charset="0"/>
              </a:rPr>
              <a:t>Как развить в себе </a:t>
            </a:r>
          </a:p>
          <a:p>
            <a:r>
              <a:rPr lang="ru-RU" sz="3000" dirty="0">
                <a:latin typeface="Garamond" panose="02020404030301010803" pitchFamily="18" charset="0"/>
              </a:rPr>
              <a:t>такие качества, которые являл Константин Константинович Рокоссовский?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75514B-1B3F-4182-851B-00B3A723B96A}"/>
              </a:ext>
            </a:extLst>
          </p:cNvPr>
          <p:cNvSpPr txBox="1"/>
          <p:nvPr/>
        </p:nvSpPr>
        <p:spPr>
          <a:xfrm>
            <a:off x="826426" y="4307466"/>
            <a:ext cx="46233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atin typeface="Mulish" pitchFamily="2" charset="-52"/>
              </a:defRPr>
            </a:lvl1pPr>
          </a:lstStyle>
          <a:p>
            <a:r>
              <a:rPr lang="ru-RU" sz="3000" dirty="0">
                <a:latin typeface="Garamond" panose="02020404030301010803" pitchFamily="18" charset="0"/>
              </a:rPr>
              <a:t>Как их применить </a:t>
            </a:r>
          </a:p>
          <a:p>
            <a:r>
              <a:rPr lang="ru-RU" sz="3000" dirty="0">
                <a:latin typeface="Garamond" panose="02020404030301010803" pitchFamily="18" charset="0"/>
              </a:rPr>
              <a:t>в мирной жизни?</a:t>
            </a: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157B9611-AFA9-4661-8E48-AC5C6AD1A3DC}"/>
              </a:ext>
            </a:extLst>
          </p:cNvPr>
          <p:cNvSpPr/>
          <p:nvPr/>
        </p:nvSpPr>
        <p:spPr>
          <a:xfrm>
            <a:off x="688596" y="1906809"/>
            <a:ext cx="149367" cy="149367"/>
          </a:xfrm>
          <a:prstGeom prst="ellipse">
            <a:avLst/>
          </a:prstGeom>
          <a:solidFill>
            <a:srgbClr val="8D241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9D532D96-844B-471E-A4E4-5B0587E6EF95}"/>
              </a:ext>
            </a:extLst>
          </p:cNvPr>
          <p:cNvSpPr/>
          <p:nvPr/>
        </p:nvSpPr>
        <p:spPr>
          <a:xfrm>
            <a:off x="688596" y="4499391"/>
            <a:ext cx="149367" cy="149367"/>
          </a:xfrm>
          <a:prstGeom prst="ellipse">
            <a:avLst/>
          </a:prstGeom>
          <a:solidFill>
            <a:srgbClr val="8D241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16E0A463-018C-407B-9BDC-B044F2F46A68}"/>
              </a:ext>
            </a:extLst>
          </p:cNvPr>
          <p:cNvSpPr/>
          <p:nvPr/>
        </p:nvSpPr>
        <p:spPr>
          <a:xfrm>
            <a:off x="2502567" y="1"/>
            <a:ext cx="9689433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4191" r="-10265" b="-419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165582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1529</TotalTime>
  <Words>1486</Words>
  <Application>Microsoft Office PowerPoint</Application>
  <PresentationFormat>Широкоэкранный</PresentationFormat>
  <Paragraphs>135</Paragraphs>
  <Slides>26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3" baseType="lpstr">
      <vt:lpstr>Arial</vt:lpstr>
      <vt:lpstr>Calibri</vt:lpstr>
      <vt:lpstr>Calibri Light</vt:lpstr>
      <vt:lpstr>Garamond</vt:lpstr>
      <vt:lpstr>Tahoma</vt:lpstr>
      <vt:lpstr>Verdana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Анастасия</dc:creator>
  <cp:lastModifiedBy>Анастасия</cp:lastModifiedBy>
  <cp:revision>137</cp:revision>
  <dcterms:created xsi:type="dcterms:W3CDTF">2025-08-03T12:09:30Z</dcterms:created>
  <dcterms:modified xsi:type="dcterms:W3CDTF">2026-01-22T11:51:46Z</dcterms:modified>
</cp:coreProperties>
</file>